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1" r:id="rId2"/>
    <p:sldId id="273" r:id="rId3"/>
    <p:sldId id="274" r:id="rId4"/>
    <p:sldId id="285" r:id="rId5"/>
    <p:sldId id="268" r:id="rId6"/>
    <p:sldId id="267" r:id="rId7"/>
    <p:sldId id="281" r:id="rId8"/>
    <p:sldId id="282" r:id="rId9"/>
    <p:sldId id="280" r:id="rId10"/>
    <p:sldId id="284" r:id="rId11"/>
    <p:sldId id="270" r:id="rId12"/>
    <p:sldId id="283" r:id="rId13"/>
    <p:sldId id="279" r:id="rId14"/>
    <p:sldId id="272" r:id="rId15"/>
    <p:sldId id="263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916"/>
    <a:srgbClr val="E94E1B"/>
    <a:srgbClr val="8DBA1F"/>
    <a:srgbClr val="868686"/>
    <a:srgbClr val="F39800"/>
    <a:srgbClr val="009C96"/>
    <a:srgbClr val="009B95"/>
    <a:srgbClr val="F5F5F5"/>
    <a:srgbClr val="6BBBDB"/>
    <a:srgbClr val="96CFE5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90" d="100"/>
          <a:sy n="90" d="100"/>
        </p:scale>
        <p:origin x="-1320" y="-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F9B0FB-89E3-B349-AB58-19EB80E5C71A}" type="datetimeFigureOut">
              <a:rPr lang="es-ES" smtClean="0"/>
              <a:pPr/>
              <a:t>05/08/2014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FC447A-AB15-2949-BF49-84DFF951E89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803144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Marcador de nota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CL" smtClean="0">
              <a:ea typeface="ＭＳ Ｐゴシック" pitchFamily="34" charset="-128"/>
            </a:endParaRPr>
          </a:p>
        </p:txBody>
      </p:sp>
      <p:sp>
        <p:nvSpPr>
          <p:cNvPr id="20484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42C4D69-C313-459F-A12F-EC76C7C3D5E3}" type="slidenum">
              <a:rPr lang="es-CL">
                <a:latin typeface="Arial" charset="0"/>
              </a:rPr>
              <a:pPr/>
              <a:t>5</a:t>
            </a:fld>
            <a:endParaRPr lang="es-CL">
              <a:latin typeface="Arial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9094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Marcador de nota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CL" smtClean="0">
              <a:ea typeface="ＭＳ Ｐゴシック" pitchFamily="34" charset="-128"/>
            </a:endParaRPr>
          </a:p>
        </p:txBody>
      </p:sp>
      <p:sp>
        <p:nvSpPr>
          <p:cNvPr id="17412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393667C-B9E4-447C-996C-3B9D0E2E5AED}" type="slidenum">
              <a:rPr lang="es-CL"/>
              <a:pPr/>
              <a:t>6</a:t>
            </a:fld>
            <a:endParaRPr lang="es-CL"/>
          </a:p>
        </p:txBody>
      </p:sp>
    </p:spTree>
    <p:extLst>
      <p:ext uri="{BB962C8B-B14F-4D97-AF65-F5344CB8AC3E}">
        <p14:creationId xmlns="" xmlns:p14="http://schemas.microsoft.com/office/powerpoint/2010/main" val="4269313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Marcador de nota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CL" smtClean="0">
              <a:ea typeface="ＭＳ Ｐゴシック" pitchFamily="34" charset="-128"/>
            </a:endParaRPr>
          </a:p>
        </p:txBody>
      </p:sp>
      <p:sp>
        <p:nvSpPr>
          <p:cNvPr id="20484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42C4D69-C313-459F-A12F-EC76C7C3D5E3}" type="slidenum">
              <a:rPr lang="es-CL">
                <a:latin typeface="Arial" charset="0"/>
              </a:rPr>
              <a:pPr/>
              <a:t>11</a:t>
            </a:fld>
            <a:endParaRPr lang="es-CL">
              <a:latin typeface="Arial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19040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4CC68-4273-40D0-803B-22955BD370F1}" type="datetimeFigureOut">
              <a:rPr lang="en-US" smtClean="0"/>
              <a:pPr/>
              <a:t>8/5/2014</a:t>
            </a:fld>
            <a:endParaRPr lang="en-U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44B90-72E4-4C92-AF1D-CA5A0EB6A28D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4CC68-4273-40D0-803B-22955BD370F1}" type="datetimeFigureOut">
              <a:rPr lang="en-US" smtClean="0"/>
              <a:pPr/>
              <a:t>8/5/2014</a:t>
            </a:fld>
            <a:endParaRPr lang="en-U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44B90-72E4-4C92-AF1D-CA5A0EB6A28D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4CC68-4273-40D0-803B-22955BD370F1}" type="datetimeFigureOut">
              <a:rPr lang="en-US" smtClean="0"/>
              <a:pPr/>
              <a:t>8/5/2014</a:t>
            </a:fld>
            <a:endParaRPr lang="en-U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44B90-72E4-4C92-AF1D-CA5A0EB6A28D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176350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4CC68-4273-40D0-803B-22955BD370F1}" type="datetimeFigureOut">
              <a:rPr lang="en-US" smtClean="0"/>
              <a:pPr/>
              <a:t>8/5/2014</a:t>
            </a:fld>
            <a:endParaRPr lang="en-U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44B90-72E4-4C92-AF1D-CA5A0EB6A28D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4CC68-4273-40D0-803B-22955BD370F1}" type="datetimeFigureOut">
              <a:rPr lang="en-US" smtClean="0"/>
              <a:pPr/>
              <a:t>8/5/2014</a:t>
            </a:fld>
            <a:endParaRPr lang="en-U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44B90-72E4-4C92-AF1D-CA5A0EB6A28D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4CC68-4273-40D0-803B-22955BD370F1}" type="datetimeFigureOut">
              <a:rPr lang="en-US" smtClean="0"/>
              <a:pPr/>
              <a:t>8/5/2014</a:t>
            </a:fld>
            <a:endParaRPr lang="en-U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44B90-72E4-4C92-AF1D-CA5A0EB6A28D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4CC68-4273-40D0-803B-22955BD370F1}" type="datetimeFigureOut">
              <a:rPr lang="en-US" smtClean="0"/>
              <a:pPr/>
              <a:t>8/5/2014</a:t>
            </a:fld>
            <a:endParaRPr lang="en-US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44B90-72E4-4C92-AF1D-CA5A0EB6A28D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4CC68-4273-40D0-803B-22955BD370F1}" type="datetimeFigureOut">
              <a:rPr lang="en-US" smtClean="0"/>
              <a:pPr/>
              <a:t>8/5/2014</a:t>
            </a:fld>
            <a:endParaRPr lang="en-U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44B90-72E4-4C92-AF1D-CA5A0EB6A28D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4CC68-4273-40D0-803B-22955BD370F1}" type="datetimeFigureOut">
              <a:rPr lang="en-US" smtClean="0"/>
              <a:pPr/>
              <a:t>8/5/2014</a:t>
            </a:fld>
            <a:endParaRPr lang="en-US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44B90-72E4-4C92-AF1D-CA5A0EB6A28D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4CC68-4273-40D0-803B-22955BD370F1}" type="datetimeFigureOut">
              <a:rPr lang="en-US" smtClean="0"/>
              <a:pPr/>
              <a:t>8/5/2014</a:t>
            </a:fld>
            <a:endParaRPr lang="en-U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44B90-72E4-4C92-AF1D-CA5A0EB6A28D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4CC68-4273-40D0-803B-22955BD370F1}" type="datetimeFigureOut">
              <a:rPr lang="en-US" smtClean="0"/>
              <a:pPr/>
              <a:t>8/5/2014</a:t>
            </a:fld>
            <a:endParaRPr lang="en-U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44B90-72E4-4C92-AF1D-CA5A0EB6A28D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D4CC68-4273-40D0-803B-22955BD370F1}" type="datetimeFigureOut">
              <a:rPr lang="en-US" smtClean="0"/>
              <a:pPr/>
              <a:t>8/5/2014</a:t>
            </a:fld>
            <a:endParaRPr lang="en-U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C44B90-72E4-4C92-AF1D-CA5A0EB6A28D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png"/><Relationship Id="rId18" Type="http://schemas.openxmlformats.org/officeDocument/2006/relationships/image" Target="../media/image32.jpeg"/><Relationship Id="rId26" Type="http://schemas.openxmlformats.org/officeDocument/2006/relationships/image" Target="../media/image40.jpeg"/><Relationship Id="rId3" Type="http://schemas.openxmlformats.org/officeDocument/2006/relationships/image" Target="../media/image3.png"/><Relationship Id="rId21" Type="http://schemas.openxmlformats.org/officeDocument/2006/relationships/image" Target="../media/image35.jpeg"/><Relationship Id="rId7" Type="http://schemas.openxmlformats.org/officeDocument/2006/relationships/image" Target="../media/image21.jpeg"/><Relationship Id="rId12" Type="http://schemas.openxmlformats.org/officeDocument/2006/relationships/image" Target="../media/image26.gif"/><Relationship Id="rId17" Type="http://schemas.openxmlformats.org/officeDocument/2006/relationships/image" Target="../media/image31.jpeg"/><Relationship Id="rId25" Type="http://schemas.openxmlformats.org/officeDocument/2006/relationships/image" Target="../media/image39.jpeg"/><Relationship Id="rId3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0.jpeg"/><Relationship Id="rId20" Type="http://schemas.openxmlformats.org/officeDocument/2006/relationships/image" Target="../media/image34.jpe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32" Type="http://schemas.openxmlformats.org/officeDocument/2006/relationships/image" Target="../media/image4.png"/><Relationship Id="rId5" Type="http://schemas.openxmlformats.org/officeDocument/2006/relationships/image" Target="../media/image19.jpeg"/><Relationship Id="rId15" Type="http://schemas.openxmlformats.org/officeDocument/2006/relationships/image" Target="../media/image29.jpeg"/><Relationship Id="rId23" Type="http://schemas.openxmlformats.org/officeDocument/2006/relationships/image" Target="../media/image37.jpeg"/><Relationship Id="rId28" Type="http://schemas.openxmlformats.org/officeDocument/2006/relationships/image" Target="../media/image42.png"/><Relationship Id="rId10" Type="http://schemas.openxmlformats.org/officeDocument/2006/relationships/image" Target="../media/image24.png"/><Relationship Id="rId19" Type="http://schemas.openxmlformats.org/officeDocument/2006/relationships/image" Target="../media/image33.jpeg"/><Relationship Id="rId31" Type="http://schemas.openxmlformats.org/officeDocument/2006/relationships/image" Target="../media/image8.png"/><Relationship Id="rId4" Type="http://schemas.openxmlformats.org/officeDocument/2006/relationships/image" Target="../media/image18.jpeg"/><Relationship Id="rId9" Type="http://schemas.openxmlformats.org/officeDocument/2006/relationships/image" Target="../media/image23.jpeg"/><Relationship Id="rId14" Type="http://schemas.openxmlformats.org/officeDocument/2006/relationships/image" Target="../media/image28.gif"/><Relationship Id="rId22" Type="http://schemas.openxmlformats.org/officeDocument/2006/relationships/image" Target="../media/image36.jpeg"/><Relationship Id="rId27" Type="http://schemas.openxmlformats.org/officeDocument/2006/relationships/image" Target="../media/image41.png"/><Relationship Id="rId30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8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.png"/><Relationship Id="rId9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 descr="logo-8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22639" y="0"/>
            <a:ext cx="797833" cy="1196752"/>
          </a:xfrm>
          <a:prstGeom prst="rect">
            <a:avLst/>
          </a:prstGeom>
        </p:spPr>
      </p:pic>
      <p:pic>
        <p:nvPicPr>
          <p:cNvPr id="7" name="6 Imagen" descr="mujer-9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5277" y="2780929"/>
            <a:ext cx="4156723" cy="1705322"/>
          </a:xfrm>
          <a:prstGeom prst="rect">
            <a:avLst/>
          </a:prstGeom>
        </p:spPr>
      </p:pic>
      <p:pic>
        <p:nvPicPr>
          <p:cNvPr id="1026" name="Picture 2" descr="C:\Users\Felipe Urrea\Desktop\2014\Presentaciones\Brochure\11 DEC\01-98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11960" y="1556792"/>
            <a:ext cx="4354998" cy="4944814"/>
          </a:xfrm>
          <a:prstGeom prst="rect">
            <a:avLst/>
          </a:prstGeom>
          <a:noFill/>
        </p:spPr>
      </p:pic>
      <p:sp>
        <p:nvSpPr>
          <p:cNvPr id="6" name="CuadroTexto 8"/>
          <p:cNvSpPr txBox="1"/>
          <p:nvPr/>
        </p:nvSpPr>
        <p:spPr>
          <a:xfrm>
            <a:off x="4655125" y="2773377"/>
            <a:ext cx="20306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000" b="1" dirty="0" smtClean="0">
                <a:solidFill>
                  <a:schemeClr val="bg1"/>
                </a:solidFill>
                <a:latin typeface="Helvetica Neue" pitchFamily="2"/>
                <a:cs typeface="Helvetica"/>
              </a:rPr>
              <a:t>Documento</a:t>
            </a:r>
          </a:p>
          <a:p>
            <a:pPr algn="ctr"/>
            <a:r>
              <a:rPr lang="es-ES" sz="2000" b="1" dirty="0" smtClean="0">
                <a:solidFill>
                  <a:schemeClr val="bg1"/>
                </a:solidFill>
                <a:latin typeface="Helvetica Neue" pitchFamily="2"/>
                <a:cs typeface="Helvetica"/>
              </a:rPr>
              <a:t>Electrónico</a:t>
            </a:r>
          </a:p>
          <a:p>
            <a:pPr algn="ctr"/>
            <a:r>
              <a:rPr lang="es-ES" sz="2000" b="1" dirty="0" smtClean="0">
                <a:solidFill>
                  <a:schemeClr val="bg1"/>
                </a:solidFill>
                <a:latin typeface="Helvetica Neue" pitchFamily="2"/>
                <a:cs typeface="Helvetica"/>
              </a:rPr>
              <a:t>Certificado</a:t>
            </a:r>
          </a:p>
        </p:txBody>
      </p:sp>
      <p:sp>
        <p:nvSpPr>
          <p:cNvPr id="8" name="CuadroTexto 8"/>
          <p:cNvSpPr txBox="1"/>
          <p:nvPr/>
        </p:nvSpPr>
        <p:spPr>
          <a:xfrm>
            <a:off x="5853687" y="3873242"/>
            <a:ext cx="20306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40000"/>
              </a:lnSpc>
            </a:pPr>
            <a:r>
              <a:rPr lang="es-ES" sz="2000" b="1" dirty="0" smtClean="0">
                <a:solidFill>
                  <a:schemeClr val="bg1"/>
                </a:solidFill>
                <a:latin typeface="Helvetica" pitchFamily="2" charset="0"/>
                <a:cs typeface="Helvetica"/>
              </a:rPr>
              <a:t>INNOVANDO</a:t>
            </a:r>
          </a:p>
          <a:p>
            <a:pPr algn="ctr"/>
            <a:r>
              <a:rPr lang="es-ES" sz="1200" dirty="0" smtClean="0">
                <a:solidFill>
                  <a:schemeClr val="bg1"/>
                </a:solidFill>
                <a:latin typeface="Helvetica Neue" pitchFamily="2"/>
                <a:cs typeface="Helvetica"/>
              </a:rPr>
              <a:t>DESDE EL AÑO 2003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9 Imagen" descr="03-9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12284" y="2783847"/>
            <a:ext cx="3047748" cy="3669489"/>
          </a:xfrm>
          <a:prstGeom prst="rect">
            <a:avLst/>
          </a:prstGeom>
        </p:spPr>
      </p:pic>
      <p:pic>
        <p:nvPicPr>
          <p:cNvPr id="17" name="16 Imagen" descr="01-99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6170" y="145271"/>
            <a:ext cx="8600398" cy="2417175"/>
          </a:xfrm>
          <a:prstGeom prst="rect">
            <a:avLst/>
          </a:prstGeom>
        </p:spPr>
      </p:pic>
      <p:pic>
        <p:nvPicPr>
          <p:cNvPr id="2" name="1 Imagen" descr="footer-9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6599075"/>
            <a:ext cx="8784976" cy="84308"/>
          </a:xfrm>
          <a:prstGeom prst="rect">
            <a:avLst/>
          </a:prstGeom>
        </p:spPr>
      </p:pic>
      <p:sp>
        <p:nvSpPr>
          <p:cNvPr id="3" name="2 CuadroTexto"/>
          <p:cNvSpPr txBox="1"/>
          <p:nvPr/>
        </p:nvSpPr>
        <p:spPr>
          <a:xfrm>
            <a:off x="107504" y="6309320"/>
            <a:ext cx="1170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200" b="1" dirty="0" smtClean="0">
                <a:solidFill>
                  <a:srgbClr val="868686"/>
                </a:solidFill>
                <a:latin typeface="Helvetica" pitchFamily="2" charset="0"/>
              </a:rPr>
              <a:t>www.i-med.cl</a:t>
            </a:r>
            <a:endParaRPr lang="es-CL" sz="1200" b="1" dirty="0">
              <a:solidFill>
                <a:srgbClr val="868686"/>
              </a:solidFill>
              <a:latin typeface="Helvetica" pitchFamily="2" charset="0"/>
            </a:endParaRPr>
          </a:p>
        </p:txBody>
      </p:sp>
      <p:pic>
        <p:nvPicPr>
          <p:cNvPr id="5" name="Picture 3" descr="C:\Users\Felipe Urrea\Desktop\2014\Presentaciones\Brochure\Cuenta Medica Electronica\logo02-90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02705" y="2248346"/>
            <a:ext cx="688975" cy="1036638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</a:ln>
        </p:spPr>
      </p:pic>
      <p:sp>
        <p:nvSpPr>
          <p:cNvPr id="6" name="5 CuadroTexto"/>
          <p:cNvSpPr txBox="1"/>
          <p:nvPr/>
        </p:nvSpPr>
        <p:spPr>
          <a:xfrm>
            <a:off x="144016" y="4119463"/>
            <a:ext cx="2339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b="1" dirty="0" smtClean="0">
                <a:solidFill>
                  <a:srgbClr val="FF6916"/>
                </a:solidFill>
                <a:latin typeface="Helvetica Neue" pitchFamily="2"/>
              </a:rPr>
              <a:t>Antecedentes</a:t>
            </a:r>
          </a:p>
          <a:p>
            <a:r>
              <a:rPr lang="es-CL" sz="2400" b="1" dirty="0" smtClean="0">
                <a:solidFill>
                  <a:srgbClr val="FF6916"/>
                </a:solidFill>
                <a:latin typeface="Helvetica Neue" pitchFamily="2"/>
              </a:rPr>
              <a:t>Acepta</a:t>
            </a:r>
            <a:endParaRPr lang="es-CL" sz="2400" b="1" dirty="0">
              <a:solidFill>
                <a:srgbClr val="FF6916"/>
              </a:solidFill>
              <a:latin typeface="Helvetica Neue" pitchFamily="2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2539864" y="2924944"/>
            <a:ext cx="6336704" cy="338437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 	</a:t>
            </a:r>
            <a:endParaRPr lang="es-CL" dirty="0"/>
          </a:p>
        </p:txBody>
      </p:sp>
      <p:sp>
        <p:nvSpPr>
          <p:cNvPr id="52" name="Rectángulo redondeado 1"/>
          <p:cNvSpPr/>
          <p:nvPr/>
        </p:nvSpPr>
        <p:spPr>
          <a:xfrm>
            <a:off x="2699792" y="3068960"/>
            <a:ext cx="5957888" cy="339725"/>
          </a:xfrm>
          <a:prstGeom prst="roundRect">
            <a:avLst/>
          </a:prstGeom>
          <a:solidFill>
            <a:srgbClr val="FF69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53" name="29 CuadroTexto"/>
          <p:cNvSpPr txBox="1">
            <a:spLocks noChangeArrowheads="1"/>
          </p:cNvSpPr>
          <p:nvPr/>
        </p:nvSpPr>
        <p:spPr bwMode="auto">
          <a:xfrm>
            <a:off x="6605056" y="3095382"/>
            <a:ext cx="620683" cy="261610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100" smtClean="0">
                <a:solidFill>
                  <a:schemeClr val="bg1"/>
                </a:solidFill>
                <a:latin typeface="Helvetica" pitchFamily="2" charset="0"/>
              </a:rPr>
              <a:t>Puntos</a:t>
            </a:r>
          </a:p>
        </p:txBody>
      </p:sp>
      <p:sp>
        <p:nvSpPr>
          <p:cNvPr id="54" name="30 CuadroTexto"/>
          <p:cNvSpPr txBox="1">
            <a:spLocks noChangeArrowheads="1"/>
          </p:cNvSpPr>
          <p:nvPr/>
        </p:nvSpPr>
        <p:spPr bwMode="auto">
          <a:xfrm>
            <a:off x="7631673" y="3095382"/>
            <a:ext cx="723275" cy="261610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100" dirty="0" err="1" smtClean="0">
                <a:solidFill>
                  <a:schemeClr val="bg1"/>
                </a:solidFill>
                <a:latin typeface="Helvetica" pitchFamily="2" charset="0"/>
              </a:rPr>
              <a:t>Tx</a:t>
            </a:r>
            <a:r>
              <a:rPr lang="en-US" sz="1100" dirty="0" smtClean="0">
                <a:solidFill>
                  <a:schemeClr val="bg1"/>
                </a:solidFill>
                <a:latin typeface="Helvetica" pitchFamily="2" charset="0"/>
              </a:rPr>
              <a:t> / Mes</a:t>
            </a:r>
          </a:p>
        </p:txBody>
      </p:sp>
      <p:sp>
        <p:nvSpPr>
          <p:cNvPr id="55" name="31 CuadroTexto"/>
          <p:cNvSpPr txBox="1">
            <a:spLocks noChangeArrowheads="1"/>
          </p:cNvSpPr>
          <p:nvPr/>
        </p:nvSpPr>
        <p:spPr bwMode="auto">
          <a:xfrm>
            <a:off x="2838549" y="3438848"/>
            <a:ext cx="3749675" cy="127458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sz="1050" dirty="0" smtClean="0">
                <a:latin typeface="Helvetica" pitchFamily="2" charset="0"/>
                <a:ea typeface="MS PGothic" charset="0"/>
                <a:cs typeface="Helvetica"/>
              </a:rPr>
              <a:t>Banca, Institucionales, Financieras y de Seguros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sz="1050" dirty="0" smtClean="0">
                <a:latin typeface="Helvetica" pitchFamily="2" charset="0"/>
                <a:ea typeface="MS PGothic" charset="0"/>
                <a:cs typeface="Helvetica"/>
              </a:rPr>
              <a:t>Retail, Comercio e </a:t>
            </a:r>
            <a:r>
              <a:rPr lang="en-US" sz="1050" dirty="0" err="1" smtClean="0">
                <a:latin typeface="Helvetica" pitchFamily="2" charset="0"/>
                <a:ea typeface="MS PGothic" charset="0"/>
                <a:cs typeface="Helvetica"/>
              </a:rPr>
              <a:t>Industria</a:t>
            </a:r>
            <a:endParaRPr lang="en-US" sz="1050" dirty="0" smtClean="0">
              <a:latin typeface="Helvetica" pitchFamily="2" charset="0"/>
              <a:ea typeface="MS PGothic" charset="0"/>
              <a:cs typeface="Helvetica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sz="1050" dirty="0" err="1" smtClean="0">
                <a:latin typeface="Helvetica" pitchFamily="2" charset="0"/>
                <a:ea typeface="MS PGothic" charset="0"/>
                <a:cs typeface="Helvetica"/>
              </a:rPr>
              <a:t>Educación</a:t>
            </a:r>
            <a:endParaRPr lang="en-US" sz="1050" dirty="0" smtClean="0">
              <a:latin typeface="Helvetica" pitchFamily="2" charset="0"/>
              <a:ea typeface="MS PGothic" charset="0"/>
              <a:cs typeface="Helvetica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sz="1050" dirty="0" smtClean="0">
                <a:latin typeface="Helvetica" pitchFamily="2" charset="0"/>
                <a:ea typeface="MS PGothic" charset="0"/>
                <a:cs typeface="Helvetica"/>
              </a:rPr>
              <a:t>Telecomunicaciones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sz="1050" dirty="0" smtClean="0">
                <a:latin typeface="Helvetica" pitchFamily="2" charset="0"/>
                <a:ea typeface="MS PGothic" charset="0"/>
                <a:cs typeface="Helvetica"/>
              </a:rPr>
              <a:t>Salud, Prestaciones</a:t>
            </a:r>
          </a:p>
        </p:txBody>
      </p:sp>
      <p:sp>
        <p:nvSpPr>
          <p:cNvPr id="56" name="36 CuadroTexto"/>
          <p:cNvSpPr txBox="1">
            <a:spLocks noChangeArrowheads="1"/>
          </p:cNvSpPr>
          <p:nvPr/>
        </p:nvSpPr>
        <p:spPr bwMode="auto">
          <a:xfrm>
            <a:off x="6501855" y="3438848"/>
            <a:ext cx="698500" cy="127458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lnSpc>
                <a:spcPct val="150000"/>
              </a:lnSpc>
              <a:defRPr/>
            </a:pPr>
            <a:r>
              <a:rPr lang="en-US" sz="1050" dirty="0" smtClean="0">
                <a:latin typeface="Helvetica" pitchFamily="2" charset="0"/>
                <a:ea typeface="MS PGothic" charset="0"/>
                <a:cs typeface="Helvetica"/>
              </a:rPr>
              <a:t>5.600</a:t>
            </a:r>
          </a:p>
          <a:p>
            <a:pPr algn="r" eaLnBrk="1" hangingPunct="1">
              <a:lnSpc>
                <a:spcPct val="150000"/>
              </a:lnSpc>
              <a:defRPr/>
            </a:pPr>
            <a:r>
              <a:rPr lang="en-US" sz="1050" dirty="0" smtClean="0">
                <a:latin typeface="Helvetica" pitchFamily="2" charset="0"/>
                <a:ea typeface="MS PGothic" charset="0"/>
                <a:cs typeface="Helvetica"/>
              </a:rPr>
              <a:t>4.800</a:t>
            </a:r>
          </a:p>
          <a:p>
            <a:pPr algn="r" eaLnBrk="1" hangingPunct="1">
              <a:lnSpc>
                <a:spcPct val="150000"/>
              </a:lnSpc>
              <a:defRPr/>
            </a:pPr>
            <a:r>
              <a:rPr lang="en-US" sz="1050" dirty="0" smtClean="0">
                <a:latin typeface="Helvetica" pitchFamily="2" charset="0"/>
                <a:ea typeface="MS PGothic" charset="0"/>
                <a:cs typeface="Helvetica"/>
              </a:rPr>
              <a:t>12.500</a:t>
            </a:r>
          </a:p>
          <a:p>
            <a:pPr algn="r" eaLnBrk="1" hangingPunct="1">
              <a:lnSpc>
                <a:spcPct val="150000"/>
              </a:lnSpc>
              <a:defRPr/>
            </a:pPr>
            <a:r>
              <a:rPr lang="en-US" sz="1050" dirty="0" smtClean="0">
                <a:latin typeface="Helvetica" pitchFamily="2" charset="0"/>
                <a:ea typeface="MS PGothic" charset="0"/>
                <a:cs typeface="Helvetica"/>
              </a:rPr>
              <a:t>3.500</a:t>
            </a:r>
          </a:p>
          <a:p>
            <a:pPr algn="r" eaLnBrk="1" hangingPunct="1">
              <a:lnSpc>
                <a:spcPct val="150000"/>
              </a:lnSpc>
              <a:defRPr/>
            </a:pPr>
            <a:r>
              <a:rPr lang="en-US" sz="1050" dirty="0" smtClean="0">
                <a:latin typeface="Helvetica" pitchFamily="2" charset="0"/>
                <a:ea typeface="MS PGothic" charset="0"/>
                <a:cs typeface="Helvetica"/>
              </a:rPr>
              <a:t>10.560</a:t>
            </a:r>
          </a:p>
        </p:txBody>
      </p:sp>
      <p:sp>
        <p:nvSpPr>
          <p:cNvPr id="57" name="37 CuadroTexto"/>
          <p:cNvSpPr txBox="1">
            <a:spLocks noChangeArrowheads="1"/>
          </p:cNvSpPr>
          <p:nvPr/>
        </p:nvSpPr>
        <p:spPr bwMode="auto">
          <a:xfrm>
            <a:off x="7317830" y="3438848"/>
            <a:ext cx="1098550" cy="127458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lnSpc>
                <a:spcPct val="150000"/>
              </a:lnSpc>
              <a:defRPr/>
            </a:pPr>
            <a:r>
              <a:rPr lang="en-US" sz="1050" dirty="0" smtClean="0">
                <a:latin typeface="Helvetica" pitchFamily="2" charset="0"/>
                <a:ea typeface="MS PGothic" charset="0"/>
                <a:cs typeface="Helvetica"/>
              </a:rPr>
              <a:t>1.800.000</a:t>
            </a:r>
          </a:p>
          <a:p>
            <a:pPr algn="r" eaLnBrk="1" hangingPunct="1">
              <a:lnSpc>
                <a:spcPct val="150000"/>
              </a:lnSpc>
              <a:defRPr/>
            </a:pPr>
            <a:r>
              <a:rPr lang="en-US" sz="1050" dirty="0" smtClean="0">
                <a:latin typeface="Helvetica" pitchFamily="2" charset="0"/>
                <a:ea typeface="MS PGothic" charset="0"/>
                <a:cs typeface="Helvetica"/>
              </a:rPr>
              <a:t>26.000.000</a:t>
            </a:r>
          </a:p>
          <a:p>
            <a:pPr algn="r" eaLnBrk="1" hangingPunct="1">
              <a:lnSpc>
                <a:spcPct val="150000"/>
              </a:lnSpc>
              <a:defRPr/>
            </a:pPr>
            <a:r>
              <a:rPr lang="en-US" sz="1050" dirty="0" smtClean="0">
                <a:latin typeface="Helvetica" pitchFamily="2" charset="0"/>
                <a:ea typeface="MS PGothic" charset="0"/>
                <a:cs typeface="Helvetica"/>
              </a:rPr>
              <a:t>400.000</a:t>
            </a:r>
          </a:p>
          <a:p>
            <a:pPr algn="r" eaLnBrk="1" hangingPunct="1">
              <a:lnSpc>
                <a:spcPct val="150000"/>
              </a:lnSpc>
              <a:defRPr/>
            </a:pPr>
            <a:r>
              <a:rPr lang="en-US" sz="1050" dirty="0" smtClean="0">
                <a:latin typeface="Helvetica" pitchFamily="2" charset="0"/>
                <a:ea typeface="MS PGothic" charset="0"/>
                <a:cs typeface="Helvetica"/>
              </a:rPr>
              <a:t>210.000</a:t>
            </a:r>
          </a:p>
          <a:p>
            <a:pPr algn="r" eaLnBrk="1" hangingPunct="1">
              <a:lnSpc>
                <a:spcPct val="150000"/>
              </a:lnSpc>
              <a:defRPr/>
            </a:pPr>
            <a:r>
              <a:rPr lang="en-US" sz="1050" dirty="0" smtClean="0">
                <a:latin typeface="Helvetica" pitchFamily="2" charset="0"/>
                <a:ea typeface="MS PGothic" charset="0"/>
                <a:cs typeface="Helvetica"/>
              </a:rPr>
              <a:t>3.000.000</a:t>
            </a:r>
          </a:p>
        </p:txBody>
      </p:sp>
      <p:sp>
        <p:nvSpPr>
          <p:cNvPr id="58" name="27 CuadroTexto"/>
          <p:cNvSpPr txBox="1">
            <a:spLocks noChangeArrowheads="1"/>
          </p:cNvSpPr>
          <p:nvPr/>
        </p:nvSpPr>
        <p:spPr bwMode="auto">
          <a:xfrm>
            <a:off x="2902929" y="3095382"/>
            <a:ext cx="636713" cy="261610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100" dirty="0" smtClean="0">
                <a:solidFill>
                  <a:schemeClr val="bg1"/>
                </a:solidFill>
                <a:latin typeface="Helvetica" pitchFamily="2" charset="0"/>
              </a:rPr>
              <a:t>Rubros</a:t>
            </a:r>
          </a:p>
        </p:txBody>
      </p:sp>
      <p:sp>
        <p:nvSpPr>
          <p:cNvPr id="59" name="Rectángulo redondeado 16"/>
          <p:cNvSpPr/>
          <p:nvPr/>
        </p:nvSpPr>
        <p:spPr>
          <a:xfrm>
            <a:off x="2674962" y="4784005"/>
            <a:ext cx="5957888" cy="361950"/>
          </a:xfrm>
          <a:prstGeom prst="roundRect">
            <a:avLst/>
          </a:prstGeom>
          <a:solidFill>
            <a:srgbClr val="FF69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60" name="33 CuadroTexto"/>
          <p:cNvSpPr txBox="1">
            <a:spLocks noChangeArrowheads="1"/>
          </p:cNvSpPr>
          <p:nvPr/>
        </p:nvSpPr>
        <p:spPr bwMode="auto">
          <a:xfrm>
            <a:off x="2771800" y="4823574"/>
            <a:ext cx="3002745" cy="261610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100" dirty="0" smtClean="0">
                <a:solidFill>
                  <a:schemeClr val="bg1"/>
                </a:solidFill>
                <a:latin typeface="Helvetica" pitchFamily="2" charset="0"/>
              </a:rPr>
              <a:t>Total de Puntos y Transacciones procesadas</a:t>
            </a:r>
          </a:p>
        </p:txBody>
      </p:sp>
      <p:sp>
        <p:nvSpPr>
          <p:cNvPr id="61" name="34 CuadroTexto"/>
          <p:cNvSpPr txBox="1">
            <a:spLocks noChangeArrowheads="1"/>
          </p:cNvSpPr>
          <p:nvPr/>
        </p:nvSpPr>
        <p:spPr bwMode="auto">
          <a:xfrm>
            <a:off x="6582632" y="4823574"/>
            <a:ext cx="615873" cy="261610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100" b="1" dirty="0" smtClean="0">
                <a:solidFill>
                  <a:schemeClr val="bg1"/>
                </a:solidFill>
                <a:latin typeface="Helvetica" pitchFamily="2" charset="0"/>
              </a:rPr>
              <a:t>36.960</a:t>
            </a:r>
          </a:p>
        </p:txBody>
      </p:sp>
      <p:sp>
        <p:nvSpPr>
          <p:cNvPr id="62" name="35 CuadroTexto"/>
          <p:cNvSpPr txBox="1">
            <a:spLocks noChangeArrowheads="1"/>
          </p:cNvSpPr>
          <p:nvPr/>
        </p:nvSpPr>
        <p:spPr bwMode="auto">
          <a:xfrm>
            <a:off x="7523487" y="4823574"/>
            <a:ext cx="889987" cy="261610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100" b="1" dirty="0" smtClean="0">
                <a:solidFill>
                  <a:schemeClr val="bg1"/>
                </a:solidFill>
                <a:latin typeface="Helvetica" pitchFamily="2" charset="0"/>
              </a:rPr>
              <a:t>31.410.000</a:t>
            </a:r>
          </a:p>
        </p:txBody>
      </p:sp>
      <p:sp>
        <p:nvSpPr>
          <p:cNvPr id="63" name="40 CuadroTexto"/>
          <p:cNvSpPr txBox="1">
            <a:spLocks noChangeArrowheads="1"/>
          </p:cNvSpPr>
          <p:nvPr/>
        </p:nvSpPr>
        <p:spPr bwMode="auto">
          <a:xfrm>
            <a:off x="2529930" y="5229200"/>
            <a:ext cx="1476687" cy="86946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050" b="1" dirty="0" smtClean="0">
                <a:solidFill>
                  <a:srgbClr val="FF6916"/>
                </a:solidFill>
                <a:latin typeface="Helvetica" pitchFamily="2" charset="0"/>
              </a:rPr>
              <a:t>31 Millones</a:t>
            </a:r>
          </a:p>
          <a:p>
            <a:pPr algn="ctr" eaLnBrk="1" hangingPunct="1">
              <a:defRPr/>
            </a:pPr>
            <a:r>
              <a:rPr lang="en-US" sz="1000" dirty="0" smtClean="0">
                <a:latin typeface="Helvetica" pitchFamily="2" charset="0"/>
              </a:rPr>
              <a:t>De </a:t>
            </a:r>
            <a:r>
              <a:rPr lang="en-US" sz="1000" dirty="0" err="1" smtClean="0">
                <a:latin typeface="Helvetica" pitchFamily="2" charset="0"/>
              </a:rPr>
              <a:t>transacciones</a:t>
            </a:r>
            <a:endParaRPr lang="en-US" sz="1000" dirty="0" smtClean="0">
              <a:latin typeface="Helvetica" pitchFamily="2" charset="0"/>
            </a:endParaRPr>
          </a:p>
          <a:p>
            <a:pPr algn="ctr" eaLnBrk="1" hangingPunct="1">
              <a:defRPr/>
            </a:pPr>
            <a:r>
              <a:rPr lang="en-US" sz="1000" dirty="0" smtClean="0">
                <a:latin typeface="Helvetica" pitchFamily="2" charset="0"/>
              </a:rPr>
              <a:t>y </a:t>
            </a:r>
            <a:r>
              <a:rPr lang="en-US" sz="1000" dirty="0" err="1" smtClean="0">
                <a:latin typeface="Helvetica" pitchFamily="2" charset="0"/>
              </a:rPr>
              <a:t>documentos</a:t>
            </a:r>
            <a:r>
              <a:rPr lang="en-US" sz="1000" dirty="0" smtClean="0">
                <a:latin typeface="Helvetica" pitchFamily="2" charset="0"/>
              </a:rPr>
              <a:t> procesados</a:t>
            </a:r>
          </a:p>
          <a:p>
            <a:pPr algn="ctr" eaLnBrk="1" hangingPunct="1">
              <a:defRPr/>
            </a:pPr>
            <a:r>
              <a:rPr lang="en-US" sz="1000" dirty="0" smtClean="0">
                <a:latin typeface="Helvetica" pitchFamily="2" charset="0"/>
              </a:rPr>
              <a:t>mensualmente</a:t>
            </a:r>
          </a:p>
        </p:txBody>
      </p:sp>
      <p:sp>
        <p:nvSpPr>
          <p:cNvPr id="64" name="42 CuadroTexto"/>
          <p:cNvSpPr txBox="1">
            <a:spLocks noChangeArrowheads="1"/>
          </p:cNvSpPr>
          <p:nvPr/>
        </p:nvSpPr>
        <p:spPr bwMode="auto">
          <a:xfrm>
            <a:off x="3826074" y="5229200"/>
            <a:ext cx="1944216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solidFill>
                  <a:srgbClr val="FF6916"/>
                </a:solidFill>
                <a:latin typeface="Helvetica" pitchFamily="2" charset="0"/>
              </a:rPr>
              <a:t>13 </a:t>
            </a:r>
            <a:r>
              <a:rPr lang="en-US" sz="1050" b="1" dirty="0" err="1">
                <a:solidFill>
                  <a:srgbClr val="FF6916"/>
                </a:solidFill>
                <a:latin typeface="Helvetica" pitchFamily="2" charset="0"/>
              </a:rPr>
              <a:t>Millones</a:t>
            </a:r>
            <a:endParaRPr lang="en-US" sz="1050" b="1" dirty="0">
              <a:solidFill>
                <a:srgbClr val="FF6916"/>
              </a:solidFill>
              <a:latin typeface="Helvetica" pitchFamily="2" charset="0"/>
            </a:endParaRPr>
          </a:p>
          <a:p>
            <a:pPr algn="ctr"/>
            <a:r>
              <a:rPr lang="en-US" sz="1000" dirty="0">
                <a:latin typeface="Helvetica" pitchFamily="2" charset="0"/>
              </a:rPr>
              <a:t>De personas </a:t>
            </a:r>
            <a:r>
              <a:rPr lang="en-US" sz="1000" dirty="0" err="1">
                <a:latin typeface="Helvetica" pitchFamily="2" charset="0"/>
              </a:rPr>
              <a:t>enroladas</a:t>
            </a:r>
            <a:r>
              <a:rPr lang="en-US" sz="1000" dirty="0">
                <a:latin typeface="Helvetica" pitchFamily="2" charset="0"/>
              </a:rPr>
              <a:t>,</a:t>
            </a:r>
          </a:p>
          <a:p>
            <a:pPr algn="ctr"/>
            <a:r>
              <a:rPr lang="es-CL" sz="1000" dirty="0">
                <a:latin typeface="Helvetica" pitchFamily="2" charset="0"/>
              </a:rPr>
              <a:t>creciendo en más </a:t>
            </a:r>
            <a:r>
              <a:rPr lang="es-CL" sz="1000" dirty="0" smtClean="0">
                <a:latin typeface="Helvetica" pitchFamily="2" charset="0"/>
              </a:rPr>
              <a:t>de</a:t>
            </a:r>
          </a:p>
          <a:p>
            <a:pPr algn="ctr"/>
            <a:r>
              <a:rPr lang="en-US" sz="1050" b="1" dirty="0" smtClean="0">
                <a:solidFill>
                  <a:srgbClr val="FF6916"/>
                </a:solidFill>
                <a:latin typeface="Helvetica" pitchFamily="2" charset="0"/>
              </a:rPr>
              <a:t>100.000</a:t>
            </a:r>
            <a:endParaRPr lang="en-US" sz="1100" b="1" dirty="0" smtClean="0">
              <a:solidFill>
                <a:srgbClr val="FA4616"/>
              </a:solidFill>
              <a:latin typeface="Helvetica" pitchFamily="2" charset="0"/>
            </a:endParaRPr>
          </a:p>
          <a:p>
            <a:pPr algn="ctr"/>
            <a:r>
              <a:rPr lang="en-US" sz="1000" dirty="0" err="1" smtClean="0">
                <a:latin typeface="Helvetica" pitchFamily="2" charset="0"/>
              </a:rPr>
              <a:t>por</a:t>
            </a:r>
            <a:r>
              <a:rPr lang="en-US" sz="1000" dirty="0" smtClean="0">
                <a:latin typeface="Helvetica" pitchFamily="2" charset="0"/>
              </a:rPr>
              <a:t> </a:t>
            </a:r>
            <a:r>
              <a:rPr lang="en-US" sz="1000" dirty="0" err="1" smtClean="0">
                <a:latin typeface="Helvetica" pitchFamily="2" charset="0"/>
              </a:rPr>
              <a:t>mes</a:t>
            </a:r>
            <a:endParaRPr lang="en-US" sz="1000" dirty="0" smtClean="0">
              <a:latin typeface="Helvetica" pitchFamily="2" charset="0"/>
            </a:endParaRPr>
          </a:p>
          <a:p>
            <a:pPr algn="ctr"/>
            <a:r>
              <a:rPr lang="es-CL" sz="1000" dirty="0" smtClean="0">
                <a:solidFill>
                  <a:srgbClr val="53565A"/>
                </a:solidFill>
                <a:latin typeface="Helvetica" pitchFamily="2" charset="0"/>
              </a:rPr>
              <a:t> </a:t>
            </a:r>
            <a:endParaRPr lang="en-US" sz="1000" dirty="0">
              <a:solidFill>
                <a:srgbClr val="53565A"/>
              </a:solidFill>
              <a:latin typeface="Helvetica" pitchFamily="2" charset="0"/>
            </a:endParaRPr>
          </a:p>
        </p:txBody>
      </p:sp>
      <p:sp>
        <p:nvSpPr>
          <p:cNvPr id="65" name="43 CuadroTexto"/>
          <p:cNvSpPr txBox="1">
            <a:spLocks noChangeArrowheads="1"/>
          </p:cNvSpPr>
          <p:nvPr/>
        </p:nvSpPr>
        <p:spPr bwMode="auto">
          <a:xfrm>
            <a:off x="5554266" y="5229200"/>
            <a:ext cx="1584176" cy="70788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000" dirty="0" err="1" smtClean="0">
                <a:latin typeface="Helvetica" pitchFamily="2" charset="0"/>
              </a:rPr>
              <a:t>Empresas</a:t>
            </a:r>
            <a:r>
              <a:rPr lang="en-US" sz="1000" dirty="0" smtClean="0">
                <a:latin typeface="Helvetica" pitchFamily="2" charset="0"/>
              </a:rPr>
              <a:t> </a:t>
            </a:r>
            <a:r>
              <a:rPr lang="en-US" sz="1000" dirty="0" err="1" smtClean="0">
                <a:latin typeface="Helvetica" pitchFamily="2" charset="0"/>
              </a:rPr>
              <a:t>que</a:t>
            </a:r>
            <a:endParaRPr lang="en-US" sz="1000" dirty="0" smtClean="0">
              <a:latin typeface="Helvetica" pitchFamily="2" charset="0"/>
            </a:endParaRPr>
          </a:p>
          <a:p>
            <a:pPr algn="ctr" eaLnBrk="1" hangingPunct="1">
              <a:defRPr/>
            </a:pPr>
            <a:r>
              <a:rPr lang="en-US" sz="1000" dirty="0" err="1" smtClean="0">
                <a:latin typeface="Helvetica" pitchFamily="2" charset="0"/>
              </a:rPr>
              <a:t>agrupan</a:t>
            </a:r>
            <a:r>
              <a:rPr lang="en-US" sz="1000" dirty="0" smtClean="0">
                <a:latin typeface="Helvetica" pitchFamily="2" charset="0"/>
              </a:rPr>
              <a:t> a</a:t>
            </a:r>
          </a:p>
          <a:p>
            <a:pPr algn="ctr" eaLnBrk="1" hangingPunct="1">
              <a:defRPr/>
            </a:pPr>
            <a:r>
              <a:rPr lang="en-US" sz="1000" b="1" dirty="0" smtClean="0">
                <a:solidFill>
                  <a:srgbClr val="FF6916"/>
                </a:solidFill>
                <a:latin typeface="Helvetica" pitchFamily="2" charset="0"/>
              </a:rPr>
              <a:t>2 Millones</a:t>
            </a:r>
          </a:p>
          <a:p>
            <a:pPr algn="ctr" eaLnBrk="1" hangingPunct="1">
              <a:defRPr/>
            </a:pPr>
            <a:r>
              <a:rPr lang="en-US" sz="1000" dirty="0" smtClean="0">
                <a:latin typeface="Helvetica" pitchFamily="2" charset="0"/>
              </a:rPr>
              <a:t>de empleados</a:t>
            </a:r>
            <a:endParaRPr lang="en-US" sz="1000" b="1" dirty="0" smtClean="0">
              <a:latin typeface="Helvetica" pitchFamily="2" charset="0"/>
            </a:endParaRPr>
          </a:p>
        </p:txBody>
      </p:sp>
      <p:sp>
        <p:nvSpPr>
          <p:cNvPr id="66" name="65 CuadroTexto"/>
          <p:cNvSpPr txBox="1">
            <a:spLocks noChangeArrowheads="1"/>
          </p:cNvSpPr>
          <p:nvPr/>
        </p:nvSpPr>
        <p:spPr bwMode="auto">
          <a:xfrm>
            <a:off x="7066434" y="5301208"/>
            <a:ext cx="1826046" cy="561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solidFill>
                  <a:srgbClr val="FF6916"/>
                </a:solidFill>
                <a:latin typeface="Helvetica" pitchFamily="2" charset="0"/>
              </a:rPr>
              <a:t>5 </a:t>
            </a:r>
            <a:r>
              <a:rPr lang="en-US" sz="1050" b="1" dirty="0" err="1">
                <a:solidFill>
                  <a:srgbClr val="FF6916"/>
                </a:solidFill>
                <a:latin typeface="Helvetica" pitchFamily="2" charset="0"/>
              </a:rPr>
              <a:t>Millones</a:t>
            </a:r>
            <a:endParaRPr lang="en-US" sz="1050" b="1" dirty="0">
              <a:solidFill>
                <a:srgbClr val="FF6916"/>
              </a:solidFill>
              <a:latin typeface="Helvetica" pitchFamily="2" charset="0"/>
            </a:endParaRPr>
          </a:p>
          <a:p>
            <a:pPr algn="ctr"/>
            <a:r>
              <a:rPr lang="en-US" sz="1000" dirty="0">
                <a:latin typeface="Helvetica" pitchFamily="2" charset="0"/>
              </a:rPr>
              <a:t>De </a:t>
            </a:r>
            <a:r>
              <a:rPr lang="es-CL" sz="1000" dirty="0" smtClean="0">
                <a:latin typeface="Helvetica" pitchFamily="2" charset="0"/>
              </a:rPr>
              <a:t>Verificación</a:t>
            </a:r>
          </a:p>
          <a:p>
            <a:pPr algn="ctr"/>
            <a:r>
              <a:rPr lang="es-CL" sz="1000" dirty="0" smtClean="0">
                <a:latin typeface="Helvetica" pitchFamily="2" charset="0"/>
              </a:rPr>
              <a:t>de </a:t>
            </a:r>
            <a:r>
              <a:rPr lang="es-CL" sz="1000" dirty="0">
                <a:latin typeface="Helvetica" pitchFamily="2" charset="0"/>
              </a:rPr>
              <a:t>Identidad por mes</a:t>
            </a:r>
            <a:endParaRPr lang="en-US" sz="1000" dirty="0">
              <a:latin typeface="Helvetica" pitchFamily="2" charset="0"/>
            </a:endParaRPr>
          </a:p>
        </p:txBody>
      </p:sp>
      <p:cxnSp>
        <p:nvCxnSpPr>
          <p:cNvPr id="67" name="Conector recto 83"/>
          <p:cNvCxnSpPr/>
          <p:nvPr/>
        </p:nvCxnSpPr>
        <p:spPr>
          <a:xfrm flipV="1">
            <a:off x="3970090" y="5085184"/>
            <a:ext cx="0" cy="1008112"/>
          </a:xfrm>
          <a:prstGeom prst="line">
            <a:avLst/>
          </a:prstGeom>
          <a:ln w="6350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cto 83"/>
          <p:cNvCxnSpPr/>
          <p:nvPr/>
        </p:nvCxnSpPr>
        <p:spPr>
          <a:xfrm flipV="1">
            <a:off x="5626274" y="5085184"/>
            <a:ext cx="0" cy="1080120"/>
          </a:xfrm>
          <a:prstGeom prst="line">
            <a:avLst/>
          </a:prstGeom>
          <a:ln w="6350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83"/>
          <p:cNvCxnSpPr/>
          <p:nvPr/>
        </p:nvCxnSpPr>
        <p:spPr>
          <a:xfrm flipV="1">
            <a:off x="7138442" y="5085184"/>
            <a:ext cx="0" cy="1080120"/>
          </a:xfrm>
          <a:prstGeom prst="line">
            <a:avLst/>
          </a:prstGeom>
          <a:ln w="6350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2" descr="C:\Users\Felipe Urrea\Desktop\2014\Presentaciones\Brochure\11 DEC\01-98.png"/>
          <p:cNvPicPr>
            <a:picLocks noChangeAspect="1" noChangeArrowheads="1"/>
          </p:cNvPicPr>
          <p:nvPr/>
        </p:nvPicPr>
        <p:blipFill>
          <a:blip r:embed="rId3" cstate="print"/>
          <a:srcRect l="25589"/>
          <a:stretch>
            <a:fillRect/>
          </a:stretch>
        </p:blipFill>
        <p:spPr bwMode="auto">
          <a:xfrm rot="9662166" flipH="1">
            <a:off x="599242" y="2921586"/>
            <a:ext cx="2351203" cy="3587710"/>
          </a:xfrm>
          <a:prstGeom prst="rect">
            <a:avLst/>
          </a:prstGeom>
          <a:noFill/>
        </p:spPr>
      </p:pic>
      <p:pic>
        <p:nvPicPr>
          <p:cNvPr id="1027" name="Picture 3" descr="C:\Users\Felipe Urrea\Desktop\2014\Presentaciones\Brochure\Brochure-Servicios\08 Facturacion Automatica\imagenes\iStock_000006791427Small.jpg"/>
          <p:cNvPicPr>
            <a:picLocks noChangeAspect="1" noChangeArrowheads="1"/>
          </p:cNvPicPr>
          <p:nvPr/>
        </p:nvPicPr>
        <p:blipFill>
          <a:blip r:embed="rId4" cstate="print"/>
          <a:srcRect l="39277" r="18319"/>
          <a:stretch>
            <a:fillRect/>
          </a:stretch>
        </p:blipFill>
        <p:spPr bwMode="auto">
          <a:xfrm>
            <a:off x="0" y="0"/>
            <a:ext cx="2915816" cy="6876256"/>
          </a:xfrm>
          <a:prstGeom prst="rect">
            <a:avLst/>
          </a:prstGeom>
          <a:noFill/>
        </p:spPr>
      </p:pic>
      <p:pic>
        <p:nvPicPr>
          <p:cNvPr id="9256" name="Picture 40" descr="http://www.reactor.cl/wp-content/uploads/2012/03/logo-codelco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28384" y="4183000"/>
            <a:ext cx="623320" cy="398128"/>
          </a:xfrm>
          <a:prstGeom prst="rect">
            <a:avLst/>
          </a:prstGeom>
          <a:noFill/>
        </p:spPr>
      </p:pic>
      <p:grpSp>
        <p:nvGrpSpPr>
          <p:cNvPr id="50" name="49 Grupo"/>
          <p:cNvGrpSpPr/>
          <p:nvPr/>
        </p:nvGrpSpPr>
        <p:grpSpPr>
          <a:xfrm>
            <a:off x="3347865" y="2420888"/>
            <a:ext cx="5616624" cy="1080121"/>
            <a:chOff x="1" y="1844824"/>
            <a:chExt cx="5616624" cy="1080121"/>
          </a:xfrm>
        </p:grpSpPr>
        <p:grpSp>
          <p:nvGrpSpPr>
            <p:cNvPr id="19" name="18 Grupo"/>
            <p:cNvGrpSpPr/>
            <p:nvPr/>
          </p:nvGrpSpPr>
          <p:grpSpPr>
            <a:xfrm>
              <a:off x="1" y="1844824"/>
              <a:ext cx="5616624" cy="1080121"/>
              <a:chOff x="-1548679" y="2492896"/>
              <a:chExt cx="5616624" cy="1080121"/>
            </a:xfrm>
          </p:grpSpPr>
          <p:sp>
            <p:nvSpPr>
              <p:cNvPr id="16" name="15 Rectángulo redondeado"/>
              <p:cNvSpPr/>
              <p:nvPr/>
            </p:nvSpPr>
            <p:spPr>
              <a:xfrm>
                <a:off x="-1548679" y="2805257"/>
                <a:ext cx="5616624" cy="767760"/>
              </a:xfrm>
              <a:prstGeom prst="roundRect">
                <a:avLst>
                  <a:gd name="adj" fmla="val 10351"/>
                </a:avLst>
              </a:prstGeom>
              <a:noFill/>
              <a:ln>
                <a:solidFill>
                  <a:srgbClr val="FF69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17 CuadroTexto"/>
              <p:cNvSpPr txBox="1"/>
              <p:nvPr/>
            </p:nvSpPr>
            <p:spPr>
              <a:xfrm>
                <a:off x="2195736" y="2492896"/>
                <a:ext cx="1734770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L" sz="1500" b="1" dirty="0" smtClean="0">
                    <a:solidFill>
                      <a:srgbClr val="FF6916"/>
                    </a:solidFill>
                    <a:latin typeface="Helvetica Neue" pitchFamily="2"/>
                  </a:rPr>
                  <a:t>Grandes Tiendas</a:t>
                </a:r>
                <a:endParaRPr lang="es-CL" sz="1500" b="1" dirty="0">
                  <a:solidFill>
                    <a:srgbClr val="FF6916"/>
                  </a:solidFill>
                  <a:latin typeface="Helvetica Neue" pitchFamily="2"/>
                </a:endParaRPr>
              </a:p>
            </p:txBody>
          </p:sp>
        </p:grpSp>
        <p:pic>
          <p:nvPicPr>
            <p:cNvPr id="9228" name="Picture 12" descr="http://www.regalosconsentidoais.cl/index/images/stories/logotipos_empresas/cmr_falabella.png"/>
            <p:cNvPicPr>
              <a:picLocks noChangeAspect="1" noChangeArrowheads="1"/>
            </p:cNvPicPr>
            <p:nvPr/>
          </p:nvPicPr>
          <p:blipFill>
            <a:blip r:embed="rId6" cstate="print"/>
            <a:srcRect b="16667"/>
            <a:stretch>
              <a:fillRect/>
            </a:stretch>
          </p:blipFill>
          <p:spPr bwMode="auto">
            <a:xfrm>
              <a:off x="1475656" y="2348880"/>
              <a:ext cx="675074" cy="360040"/>
            </a:xfrm>
            <a:prstGeom prst="rect">
              <a:avLst/>
            </a:prstGeom>
            <a:noFill/>
          </p:spPr>
        </p:pic>
        <p:sp>
          <p:nvSpPr>
            <p:cNvPr id="40" name="39 Rectángulo redondeado"/>
            <p:cNvSpPr/>
            <p:nvPr/>
          </p:nvSpPr>
          <p:spPr>
            <a:xfrm>
              <a:off x="1331640" y="2348880"/>
              <a:ext cx="936103" cy="382951"/>
            </a:xfrm>
            <a:prstGeom prst="roundRect">
              <a:avLst>
                <a:gd name="adj" fmla="val 10351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230" name="Picture 14" descr="http://www.theclinic.cl/wp-content/uploads/2013/01/Logo_Cencosud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555776" y="2406218"/>
              <a:ext cx="576064" cy="302702"/>
            </a:xfrm>
            <a:prstGeom prst="rect">
              <a:avLst/>
            </a:prstGeom>
            <a:noFill/>
          </p:spPr>
        </p:pic>
        <p:sp>
          <p:nvSpPr>
            <p:cNvPr id="42" name="41 Rectángulo redondeado"/>
            <p:cNvSpPr/>
            <p:nvPr/>
          </p:nvSpPr>
          <p:spPr>
            <a:xfrm>
              <a:off x="2411760" y="2348880"/>
              <a:ext cx="936103" cy="382951"/>
            </a:xfrm>
            <a:prstGeom prst="roundRect">
              <a:avLst>
                <a:gd name="adj" fmla="val 10351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232" name="Picture 16" descr="http://www.serbien.cl/wp-content/themes/Vulcan/timthumb.php?src=wp-content/logos/presto.jpg&amp;h=180&amp;w=431&amp;zc=1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528392" y="2378117"/>
              <a:ext cx="792088" cy="330803"/>
            </a:xfrm>
            <a:prstGeom prst="rect">
              <a:avLst/>
            </a:prstGeom>
            <a:noFill/>
          </p:spPr>
        </p:pic>
        <p:sp>
          <p:nvSpPr>
            <p:cNvPr id="44" name="43 Rectángulo redondeado"/>
            <p:cNvSpPr/>
            <p:nvPr/>
          </p:nvSpPr>
          <p:spPr>
            <a:xfrm>
              <a:off x="3456384" y="2348880"/>
              <a:ext cx="936103" cy="382951"/>
            </a:xfrm>
            <a:prstGeom prst="roundRect">
              <a:avLst>
                <a:gd name="adj" fmla="val 10351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234" name="Picture 18" descr="http://www.bolsadesantiago.com/Imaganes%20Empresa/Nuevos%20Logos%20Emisores%202012/ripley_logo.jp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608512" y="2398428"/>
              <a:ext cx="792088" cy="310492"/>
            </a:xfrm>
            <a:prstGeom prst="rect">
              <a:avLst/>
            </a:prstGeom>
            <a:noFill/>
          </p:spPr>
        </p:pic>
        <p:sp>
          <p:nvSpPr>
            <p:cNvPr id="46" name="45 Rectángulo redondeado"/>
            <p:cNvSpPr/>
            <p:nvPr/>
          </p:nvSpPr>
          <p:spPr>
            <a:xfrm>
              <a:off x="4536504" y="2348880"/>
              <a:ext cx="936103" cy="382951"/>
            </a:xfrm>
            <a:prstGeom prst="roundRect">
              <a:avLst>
                <a:gd name="adj" fmla="val 10351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236" name="Picture 20" descr="http://ccdsystem.cl/images/logo_proyecto/Johnson-logo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75556" y="2396339"/>
              <a:ext cx="288032" cy="288032"/>
            </a:xfrm>
            <a:prstGeom prst="rect">
              <a:avLst/>
            </a:prstGeom>
            <a:noFill/>
          </p:spPr>
        </p:pic>
        <p:sp>
          <p:nvSpPr>
            <p:cNvPr id="48" name="47 Rectángulo redondeado"/>
            <p:cNvSpPr/>
            <p:nvPr/>
          </p:nvSpPr>
          <p:spPr>
            <a:xfrm>
              <a:off x="251521" y="2348880"/>
              <a:ext cx="936103" cy="382951"/>
            </a:xfrm>
            <a:prstGeom prst="roundRect">
              <a:avLst>
                <a:gd name="adj" fmla="val 10351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" name="51 Grupo"/>
          <p:cNvGrpSpPr/>
          <p:nvPr/>
        </p:nvGrpSpPr>
        <p:grpSpPr>
          <a:xfrm>
            <a:off x="3347864" y="3645024"/>
            <a:ext cx="5616624" cy="2664296"/>
            <a:chOff x="-1548680" y="2457763"/>
            <a:chExt cx="5616624" cy="2664296"/>
          </a:xfrm>
        </p:grpSpPr>
        <p:sp>
          <p:nvSpPr>
            <p:cNvPr id="65" name="64 Rectángulo redondeado"/>
            <p:cNvSpPr/>
            <p:nvPr/>
          </p:nvSpPr>
          <p:spPr>
            <a:xfrm>
              <a:off x="-1548680" y="2805256"/>
              <a:ext cx="5616624" cy="2316803"/>
            </a:xfrm>
            <a:prstGeom prst="roundRect">
              <a:avLst>
                <a:gd name="adj" fmla="val 10351"/>
              </a:avLst>
            </a:prstGeom>
            <a:noFill/>
            <a:ln>
              <a:solidFill>
                <a:srgbClr val="FF69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65 CuadroTexto"/>
            <p:cNvSpPr txBox="1"/>
            <p:nvPr/>
          </p:nvSpPr>
          <p:spPr>
            <a:xfrm>
              <a:off x="2267744" y="2457763"/>
              <a:ext cx="166103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L" sz="1500" b="1" dirty="0" smtClean="0">
                  <a:solidFill>
                    <a:srgbClr val="FF6916"/>
                  </a:solidFill>
                  <a:latin typeface="Helvetica Neue" pitchFamily="2"/>
                </a:rPr>
                <a:t>Otras Empresas</a:t>
              </a:r>
              <a:endParaRPr lang="es-CL" sz="1500" b="1" dirty="0">
                <a:solidFill>
                  <a:srgbClr val="FF6916"/>
                </a:solidFill>
                <a:latin typeface="Helvetica Neue" pitchFamily="2"/>
              </a:endParaRPr>
            </a:p>
          </p:txBody>
        </p:sp>
      </p:grpSp>
      <p:pic>
        <p:nvPicPr>
          <p:cNvPr id="53" name="Picture 4" descr="http://4.bp.blogspot.com/-uDI3CXZ5tr0/TwC_xjnMTeI/AAAAAAAAAaM/WOQ_1xC7shk/s1600/Santander.png"/>
          <p:cNvPicPr>
            <a:picLocks noChangeAspect="1" noChangeArrowheads="1"/>
          </p:cNvPicPr>
          <p:nvPr/>
        </p:nvPicPr>
        <p:blipFill>
          <a:blip r:embed="rId11" cstate="print"/>
          <a:srcRect l="2327" t="24000" r="2590" b="22001"/>
          <a:stretch>
            <a:fillRect/>
          </a:stretch>
        </p:blipFill>
        <p:spPr bwMode="auto">
          <a:xfrm>
            <a:off x="3671392" y="4256221"/>
            <a:ext cx="765902" cy="226004"/>
          </a:xfrm>
          <a:prstGeom prst="rect">
            <a:avLst/>
          </a:prstGeom>
          <a:noFill/>
        </p:spPr>
      </p:pic>
      <p:sp>
        <p:nvSpPr>
          <p:cNvPr id="54" name="53 Rectángulo redondeado"/>
          <p:cNvSpPr/>
          <p:nvPr/>
        </p:nvSpPr>
        <p:spPr>
          <a:xfrm>
            <a:off x="3599385" y="4184213"/>
            <a:ext cx="936103" cy="382951"/>
          </a:xfrm>
          <a:prstGeom prst="roundRect">
            <a:avLst>
              <a:gd name="adj" fmla="val 10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55 Rectángulo redondeado"/>
          <p:cNvSpPr/>
          <p:nvPr/>
        </p:nvSpPr>
        <p:spPr>
          <a:xfrm>
            <a:off x="4679504" y="4184213"/>
            <a:ext cx="936103" cy="382951"/>
          </a:xfrm>
          <a:prstGeom prst="roundRect">
            <a:avLst>
              <a:gd name="adj" fmla="val 10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57 Rectángulo redondeado"/>
          <p:cNvSpPr/>
          <p:nvPr/>
        </p:nvSpPr>
        <p:spPr>
          <a:xfrm>
            <a:off x="5759624" y="4184213"/>
            <a:ext cx="936103" cy="382951"/>
          </a:xfrm>
          <a:prstGeom prst="roundRect">
            <a:avLst>
              <a:gd name="adj" fmla="val 10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59 Rectángulo redondeado"/>
          <p:cNvSpPr/>
          <p:nvPr/>
        </p:nvSpPr>
        <p:spPr>
          <a:xfrm>
            <a:off x="4679504" y="4688269"/>
            <a:ext cx="936103" cy="382951"/>
          </a:xfrm>
          <a:prstGeom prst="roundRect">
            <a:avLst>
              <a:gd name="adj" fmla="val 10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61 Rectángulo redondeado"/>
          <p:cNvSpPr/>
          <p:nvPr/>
        </p:nvSpPr>
        <p:spPr>
          <a:xfrm>
            <a:off x="5759624" y="4688269"/>
            <a:ext cx="936103" cy="382951"/>
          </a:xfrm>
          <a:prstGeom prst="roundRect">
            <a:avLst>
              <a:gd name="adj" fmla="val 10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63 Rectángulo redondeado"/>
          <p:cNvSpPr/>
          <p:nvPr/>
        </p:nvSpPr>
        <p:spPr>
          <a:xfrm>
            <a:off x="3599385" y="4688269"/>
            <a:ext cx="936103" cy="382951"/>
          </a:xfrm>
          <a:prstGeom prst="roundRect">
            <a:avLst>
              <a:gd name="adj" fmla="val 10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38" name="Picture 22" descr="http://3.bp.blogspot.com/_xR9ZgZ7BLBU/SxLsW8zLNQI/AAAAAAAAAGc/OGvC5SumOco/s320/CGE.gif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004048" y="4221088"/>
            <a:ext cx="288032" cy="267458"/>
          </a:xfrm>
          <a:prstGeom prst="rect">
            <a:avLst/>
          </a:prstGeom>
          <a:noFill/>
        </p:spPr>
      </p:pic>
      <p:pic>
        <p:nvPicPr>
          <p:cNvPr id="9240" name="Picture 24" descr="http://s3-eu-west-1.amazonaws.com/rankia/images/valoraciones/0011/8944/sigdo-koppers.png?1373631921"/>
          <p:cNvPicPr>
            <a:picLocks noChangeAspect="1" noChangeArrowheads="1"/>
          </p:cNvPicPr>
          <p:nvPr/>
        </p:nvPicPr>
        <p:blipFill>
          <a:blip r:embed="rId13" cstate="print"/>
          <a:srcRect l="9091" r="9091"/>
          <a:stretch>
            <a:fillRect/>
          </a:stretch>
        </p:blipFill>
        <p:spPr bwMode="auto">
          <a:xfrm>
            <a:off x="5903639" y="4204980"/>
            <a:ext cx="648072" cy="341417"/>
          </a:xfrm>
          <a:prstGeom prst="rect">
            <a:avLst/>
          </a:prstGeom>
          <a:noFill/>
        </p:spPr>
      </p:pic>
      <p:pic>
        <p:nvPicPr>
          <p:cNvPr id="9242" name="Picture 26" descr="http://www.watts.cl/rps_watts_v57/OpenSite/Watts/Cat%C3%A1logo_carga/Carga%20de%20productos%20Nacionales/Jugos/Logo_Watts_gde04.gif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860355" y="4719630"/>
            <a:ext cx="414162" cy="320228"/>
          </a:xfrm>
          <a:prstGeom prst="rect">
            <a:avLst/>
          </a:prstGeom>
          <a:noFill/>
        </p:spPr>
      </p:pic>
      <p:pic>
        <p:nvPicPr>
          <p:cNvPr id="9244" name="Picture 28" descr="http://cdn.fansided.com/wp-content/blogs.dir/229/files/2014/05/microsoft_logo-100029828-gallery1.jpg"/>
          <p:cNvPicPr>
            <a:picLocks noChangeAspect="1" noChangeArrowheads="1"/>
          </p:cNvPicPr>
          <p:nvPr/>
        </p:nvPicPr>
        <p:blipFill>
          <a:blip r:embed="rId15" cstate="print"/>
          <a:srcRect t="33219" b="16953"/>
          <a:stretch>
            <a:fillRect/>
          </a:stretch>
        </p:blipFill>
        <p:spPr bwMode="auto">
          <a:xfrm>
            <a:off x="4716016" y="4725144"/>
            <a:ext cx="864096" cy="288032"/>
          </a:xfrm>
          <a:prstGeom prst="rect">
            <a:avLst/>
          </a:prstGeom>
          <a:noFill/>
        </p:spPr>
      </p:pic>
      <p:pic>
        <p:nvPicPr>
          <p:cNvPr id="9246" name="Picture 30" descr="https://www.transbank.cl/public/img/logos/bciseguros.jpg"/>
          <p:cNvPicPr>
            <a:picLocks noChangeAspect="1" noChangeArrowheads="1"/>
          </p:cNvPicPr>
          <p:nvPr/>
        </p:nvPicPr>
        <p:blipFill>
          <a:blip r:embed="rId16" cstate="print"/>
          <a:srcRect t="28299" b="27231"/>
          <a:stretch>
            <a:fillRect/>
          </a:stretch>
        </p:blipFill>
        <p:spPr bwMode="auto">
          <a:xfrm>
            <a:off x="5796137" y="4797152"/>
            <a:ext cx="864096" cy="179643"/>
          </a:xfrm>
          <a:prstGeom prst="rect">
            <a:avLst/>
          </a:prstGeom>
          <a:noFill/>
        </p:spPr>
      </p:pic>
      <p:pic>
        <p:nvPicPr>
          <p:cNvPr id="9248" name="Picture 32" descr="http://www.cobranet.cl/automotora/images/factorline.jp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937917" y="4229501"/>
            <a:ext cx="668764" cy="292374"/>
          </a:xfrm>
          <a:prstGeom prst="rect">
            <a:avLst/>
          </a:prstGeom>
          <a:noFill/>
        </p:spPr>
      </p:pic>
      <p:sp>
        <p:nvSpPr>
          <p:cNvPr id="73" name="72 Rectángulo redondeado"/>
          <p:cNvSpPr/>
          <p:nvPr/>
        </p:nvSpPr>
        <p:spPr>
          <a:xfrm>
            <a:off x="6804248" y="4184213"/>
            <a:ext cx="936103" cy="382951"/>
          </a:xfrm>
          <a:prstGeom prst="roundRect">
            <a:avLst>
              <a:gd name="adj" fmla="val 10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74 Rectángulo redondeado"/>
          <p:cNvSpPr/>
          <p:nvPr/>
        </p:nvSpPr>
        <p:spPr>
          <a:xfrm>
            <a:off x="6804248" y="4688269"/>
            <a:ext cx="936103" cy="382951"/>
          </a:xfrm>
          <a:prstGeom prst="roundRect">
            <a:avLst>
              <a:gd name="adj" fmla="val 10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50" name="Picture 34" descr="http://www.naranjagroup.com/wp-content/uploads/2012/01/solventa.jpg"/>
          <p:cNvPicPr>
            <a:picLocks noChangeAspect="1" noChangeArrowheads="1"/>
          </p:cNvPicPr>
          <p:nvPr/>
        </p:nvPicPr>
        <p:blipFill>
          <a:blip r:embed="rId18" cstate="print"/>
          <a:srcRect l="9372" t="29774" r="10070" b="24035"/>
          <a:stretch>
            <a:fillRect/>
          </a:stretch>
        </p:blipFill>
        <p:spPr bwMode="auto">
          <a:xfrm>
            <a:off x="6840251" y="4717726"/>
            <a:ext cx="864096" cy="324036"/>
          </a:xfrm>
          <a:prstGeom prst="rect">
            <a:avLst/>
          </a:prstGeom>
          <a:noFill/>
        </p:spPr>
      </p:pic>
      <p:sp>
        <p:nvSpPr>
          <p:cNvPr id="78" name="77 Rectángulo redondeado"/>
          <p:cNvSpPr/>
          <p:nvPr/>
        </p:nvSpPr>
        <p:spPr>
          <a:xfrm>
            <a:off x="7884369" y="4184213"/>
            <a:ext cx="936103" cy="382951"/>
          </a:xfrm>
          <a:prstGeom prst="roundRect">
            <a:avLst>
              <a:gd name="adj" fmla="val 10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54" name="Picture 38" descr="http://www.fallenangelchristopherdaniels.com/wp-content/uploads/2013/10/directv2.jpg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8064387" y="4725144"/>
            <a:ext cx="576064" cy="324480"/>
          </a:xfrm>
          <a:prstGeom prst="rect">
            <a:avLst/>
          </a:prstGeom>
          <a:noFill/>
        </p:spPr>
      </p:pic>
      <p:sp>
        <p:nvSpPr>
          <p:cNvPr id="81" name="80 Rectángulo redondeado"/>
          <p:cNvSpPr/>
          <p:nvPr/>
        </p:nvSpPr>
        <p:spPr>
          <a:xfrm>
            <a:off x="7884368" y="4688269"/>
            <a:ext cx="936103" cy="382951"/>
          </a:xfrm>
          <a:prstGeom prst="roundRect">
            <a:avLst>
              <a:gd name="adj" fmla="val 10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2" name="81 Grupo"/>
          <p:cNvGrpSpPr/>
          <p:nvPr/>
        </p:nvGrpSpPr>
        <p:grpSpPr>
          <a:xfrm>
            <a:off x="5364088" y="1124744"/>
            <a:ext cx="3563888" cy="1115254"/>
            <a:chOff x="1" y="4329971"/>
            <a:chExt cx="3563888" cy="1115254"/>
          </a:xfrm>
        </p:grpSpPr>
        <p:grpSp>
          <p:nvGrpSpPr>
            <p:cNvPr id="83" name="25 Grupo"/>
            <p:cNvGrpSpPr/>
            <p:nvPr/>
          </p:nvGrpSpPr>
          <p:grpSpPr>
            <a:xfrm>
              <a:off x="1" y="4329971"/>
              <a:ext cx="3563888" cy="1115254"/>
              <a:chOff x="-1548679" y="2457763"/>
              <a:chExt cx="3563888" cy="1115254"/>
            </a:xfrm>
          </p:grpSpPr>
          <p:sp>
            <p:nvSpPr>
              <p:cNvPr id="93" name="92 Rectángulo redondeado"/>
              <p:cNvSpPr/>
              <p:nvPr/>
            </p:nvSpPr>
            <p:spPr>
              <a:xfrm>
                <a:off x="-1548679" y="2805257"/>
                <a:ext cx="3563888" cy="767760"/>
              </a:xfrm>
              <a:prstGeom prst="roundRect">
                <a:avLst>
                  <a:gd name="adj" fmla="val 10351"/>
                </a:avLst>
              </a:prstGeom>
              <a:noFill/>
              <a:ln>
                <a:solidFill>
                  <a:srgbClr val="FF69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4" name="93 CuadroTexto"/>
              <p:cNvSpPr txBox="1"/>
              <p:nvPr/>
            </p:nvSpPr>
            <p:spPr>
              <a:xfrm>
                <a:off x="827585" y="2457763"/>
                <a:ext cx="102784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L" sz="1500" b="1" dirty="0" smtClean="0">
                    <a:solidFill>
                      <a:srgbClr val="FF6916"/>
                    </a:solidFill>
                    <a:latin typeface="Helvetica Neue" pitchFamily="2"/>
                  </a:rPr>
                  <a:t>Telefonía</a:t>
                </a:r>
                <a:endParaRPr lang="es-CL" sz="1500" b="1" dirty="0">
                  <a:solidFill>
                    <a:srgbClr val="FF6916"/>
                  </a:solidFill>
                  <a:latin typeface="Helvetica Neue" pitchFamily="2"/>
                </a:endParaRPr>
              </a:p>
            </p:txBody>
          </p:sp>
        </p:grpSp>
        <p:grpSp>
          <p:nvGrpSpPr>
            <p:cNvPr id="84" name="34 Grupo"/>
            <p:cNvGrpSpPr/>
            <p:nvPr/>
          </p:nvGrpSpPr>
          <p:grpSpPr>
            <a:xfrm>
              <a:off x="251520" y="4869160"/>
              <a:ext cx="936103" cy="382951"/>
              <a:chOff x="251520" y="4869160"/>
              <a:chExt cx="936103" cy="382951"/>
            </a:xfrm>
          </p:grpSpPr>
          <p:pic>
            <p:nvPicPr>
              <p:cNvPr id="91" name="Picture 6" descr="http://static.betazeta.com/www.wayerless.com/up/2010/02/entel2.jpg"/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>
                <a:off x="323528" y="4941168"/>
                <a:ext cx="792088" cy="245964"/>
              </a:xfrm>
              <a:prstGeom prst="rect">
                <a:avLst/>
              </a:prstGeom>
              <a:noFill/>
            </p:spPr>
          </p:pic>
          <p:sp>
            <p:nvSpPr>
              <p:cNvPr id="92" name="91 Rectángulo redondeado"/>
              <p:cNvSpPr/>
              <p:nvPr/>
            </p:nvSpPr>
            <p:spPr>
              <a:xfrm>
                <a:off x="251520" y="4869160"/>
                <a:ext cx="936103" cy="382951"/>
              </a:xfrm>
              <a:prstGeom prst="roundRect">
                <a:avLst>
                  <a:gd name="adj" fmla="val 10351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5" name="35 Grupo"/>
            <p:cNvGrpSpPr/>
            <p:nvPr/>
          </p:nvGrpSpPr>
          <p:grpSpPr>
            <a:xfrm>
              <a:off x="1331640" y="4864750"/>
              <a:ext cx="936103" cy="387361"/>
              <a:chOff x="1331640" y="4864750"/>
              <a:chExt cx="936103" cy="387361"/>
            </a:xfrm>
          </p:grpSpPr>
          <p:pic>
            <p:nvPicPr>
              <p:cNvPr id="89" name="Picture 8" descr="http://www.tecnews.pe/wp-content/uploads/2013/11/logo-claro-tecnews.pe_.jpg"/>
              <p:cNvPicPr>
                <a:picLocks noChangeAspect="1" noChangeArrowheads="1"/>
              </p:cNvPicPr>
              <p:nvPr/>
            </p:nvPicPr>
            <p:blipFill>
              <a:blip r:embed="rId21" cstate="print"/>
              <a:srcRect/>
              <a:stretch>
                <a:fillRect/>
              </a:stretch>
            </p:blipFill>
            <p:spPr bwMode="auto">
              <a:xfrm>
                <a:off x="1403648" y="4864750"/>
                <a:ext cx="792088" cy="371797"/>
              </a:xfrm>
              <a:prstGeom prst="rect">
                <a:avLst/>
              </a:prstGeom>
              <a:noFill/>
            </p:spPr>
          </p:pic>
          <p:sp>
            <p:nvSpPr>
              <p:cNvPr id="90" name="89 Rectángulo redondeado"/>
              <p:cNvSpPr/>
              <p:nvPr/>
            </p:nvSpPr>
            <p:spPr>
              <a:xfrm>
                <a:off x="1331640" y="4869160"/>
                <a:ext cx="936103" cy="382951"/>
              </a:xfrm>
              <a:prstGeom prst="roundRect">
                <a:avLst>
                  <a:gd name="adj" fmla="val 10351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6" name="36 Grupo"/>
            <p:cNvGrpSpPr/>
            <p:nvPr/>
          </p:nvGrpSpPr>
          <p:grpSpPr>
            <a:xfrm>
              <a:off x="2411760" y="4869160"/>
              <a:ext cx="936103" cy="382951"/>
              <a:chOff x="2411760" y="4869160"/>
              <a:chExt cx="936103" cy="382951"/>
            </a:xfrm>
          </p:grpSpPr>
          <p:pic>
            <p:nvPicPr>
              <p:cNvPr id="87" name="Picture 10" descr="http://boomconsultora.files.wordpress.com/2012/04/nuevo-logo-movistar.jpg"/>
              <p:cNvPicPr>
                <a:picLocks noChangeAspect="1" noChangeArrowheads="1"/>
              </p:cNvPicPr>
              <p:nvPr/>
            </p:nvPicPr>
            <p:blipFill>
              <a:blip r:embed="rId22" cstate="print"/>
              <a:srcRect l="7190" t="18809" r="10126" b="24764"/>
              <a:stretch>
                <a:fillRect/>
              </a:stretch>
            </p:blipFill>
            <p:spPr bwMode="auto">
              <a:xfrm>
                <a:off x="2483768" y="4963083"/>
                <a:ext cx="792088" cy="206632"/>
              </a:xfrm>
              <a:prstGeom prst="rect">
                <a:avLst/>
              </a:prstGeom>
              <a:noFill/>
            </p:spPr>
          </p:pic>
          <p:sp>
            <p:nvSpPr>
              <p:cNvPr id="88" name="87 Rectángulo redondeado"/>
              <p:cNvSpPr/>
              <p:nvPr/>
            </p:nvSpPr>
            <p:spPr>
              <a:xfrm>
                <a:off x="2411760" y="4869160"/>
                <a:ext cx="936103" cy="382951"/>
              </a:xfrm>
              <a:prstGeom prst="roundRect">
                <a:avLst>
                  <a:gd name="adj" fmla="val 10351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9258" name="Picture 42" descr="http://domokyo.com/img/domokyo/2008/02/electrolux.jpg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4716016" y="5797854"/>
            <a:ext cx="864096" cy="253755"/>
          </a:xfrm>
          <a:prstGeom prst="rect">
            <a:avLst/>
          </a:prstGeom>
          <a:noFill/>
        </p:spPr>
      </p:pic>
      <p:pic>
        <p:nvPicPr>
          <p:cNvPr id="9264" name="Picture 48" descr="http://upload.wikimedia.org/wikipedia/commons/a/a7/P%26G_Company1803283hsxsux.png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3779404" y="5301208"/>
            <a:ext cx="576064" cy="250176"/>
          </a:xfrm>
          <a:prstGeom prst="rect">
            <a:avLst/>
          </a:prstGeom>
          <a:noFill/>
        </p:spPr>
      </p:pic>
      <p:pic>
        <p:nvPicPr>
          <p:cNvPr id="9262" name="Picture 46" descr="http://www.autosorno.com/images/forum.jpg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3707396" y="5770428"/>
            <a:ext cx="720080" cy="308606"/>
          </a:xfrm>
          <a:prstGeom prst="rect">
            <a:avLst/>
          </a:prstGeom>
          <a:noFill/>
        </p:spPr>
      </p:pic>
      <p:pic>
        <p:nvPicPr>
          <p:cNvPr id="9266" name="Picture 50" descr="http://upload.wikimedia.org/wikipedia/commons/7/7a/Prosegur_Logo.jpg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6957007" y="5259105"/>
            <a:ext cx="630584" cy="323140"/>
          </a:xfrm>
          <a:prstGeom prst="rect">
            <a:avLst/>
          </a:prstGeom>
          <a:noFill/>
        </p:spPr>
      </p:pic>
      <p:pic>
        <p:nvPicPr>
          <p:cNvPr id="9268" name="Picture 52" descr="http://faske.com.mx/wp-content/uploads/2013/08/beiersdorf-ag-logo.png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4859523" y="5267658"/>
            <a:ext cx="576064" cy="306034"/>
          </a:xfrm>
          <a:prstGeom prst="rect">
            <a:avLst/>
          </a:prstGeom>
          <a:noFill/>
        </p:spPr>
      </p:pic>
      <p:pic>
        <p:nvPicPr>
          <p:cNvPr id="9270" name="Picture 54" descr="http://upload.wikimedia.org/wikipedia/commons/7/7f/Billitonlogo.png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5949195" y="5229200"/>
            <a:ext cx="556960" cy="341138"/>
          </a:xfrm>
          <a:prstGeom prst="rect">
            <a:avLst/>
          </a:prstGeom>
          <a:noFill/>
        </p:spPr>
      </p:pic>
      <p:pic>
        <p:nvPicPr>
          <p:cNvPr id="9272" name="Picture 56" descr="http://www.nestle.com.ve/featuredstories/PublishingImages/NP-746X420-HOME__logo.png"/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7964949" y="5229199"/>
            <a:ext cx="711507" cy="400581"/>
          </a:xfrm>
          <a:prstGeom prst="rect">
            <a:avLst/>
          </a:prstGeom>
          <a:noFill/>
        </p:spPr>
      </p:pic>
      <p:pic>
        <p:nvPicPr>
          <p:cNvPr id="9274" name="Picture 58" descr="http://www.sunana.cl/media/wysiwyg/logo_previred.png"/>
          <p:cNvPicPr>
            <a:picLocks noChangeAspect="1" noChangeArrowheads="1"/>
          </p:cNvPicPr>
          <p:nvPr/>
        </p:nvPicPr>
        <p:blipFill>
          <a:blip r:embed="rId30" cstate="print"/>
          <a:srcRect t="14775" b="11352"/>
          <a:stretch>
            <a:fillRect/>
          </a:stretch>
        </p:blipFill>
        <p:spPr bwMode="auto">
          <a:xfrm>
            <a:off x="5825715" y="5744711"/>
            <a:ext cx="803920" cy="360040"/>
          </a:xfrm>
          <a:prstGeom prst="rect">
            <a:avLst/>
          </a:prstGeom>
          <a:noFill/>
        </p:spPr>
      </p:pic>
      <p:sp>
        <p:nvSpPr>
          <p:cNvPr id="109" name="108 Rectángulo redondeado"/>
          <p:cNvSpPr/>
          <p:nvPr/>
        </p:nvSpPr>
        <p:spPr>
          <a:xfrm>
            <a:off x="4679504" y="5229200"/>
            <a:ext cx="936103" cy="382951"/>
          </a:xfrm>
          <a:prstGeom prst="roundRect">
            <a:avLst>
              <a:gd name="adj" fmla="val 10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109 Rectángulo redondeado"/>
          <p:cNvSpPr/>
          <p:nvPr/>
        </p:nvSpPr>
        <p:spPr>
          <a:xfrm>
            <a:off x="5759624" y="5229200"/>
            <a:ext cx="936103" cy="382951"/>
          </a:xfrm>
          <a:prstGeom prst="roundRect">
            <a:avLst>
              <a:gd name="adj" fmla="val 10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110 Rectángulo redondeado"/>
          <p:cNvSpPr/>
          <p:nvPr/>
        </p:nvSpPr>
        <p:spPr>
          <a:xfrm>
            <a:off x="3599385" y="5229200"/>
            <a:ext cx="936103" cy="382951"/>
          </a:xfrm>
          <a:prstGeom prst="roundRect">
            <a:avLst>
              <a:gd name="adj" fmla="val 10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111 Rectángulo redondeado"/>
          <p:cNvSpPr/>
          <p:nvPr/>
        </p:nvSpPr>
        <p:spPr>
          <a:xfrm>
            <a:off x="6804248" y="5229200"/>
            <a:ext cx="936103" cy="382951"/>
          </a:xfrm>
          <a:prstGeom prst="roundRect">
            <a:avLst>
              <a:gd name="adj" fmla="val 10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112 Rectángulo redondeado"/>
          <p:cNvSpPr/>
          <p:nvPr/>
        </p:nvSpPr>
        <p:spPr>
          <a:xfrm>
            <a:off x="7884368" y="5229200"/>
            <a:ext cx="936103" cy="382951"/>
          </a:xfrm>
          <a:prstGeom prst="roundRect">
            <a:avLst>
              <a:gd name="adj" fmla="val 10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76 Rectángulo redondeado"/>
          <p:cNvSpPr/>
          <p:nvPr/>
        </p:nvSpPr>
        <p:spPr>
          <a:xfrm>
            <a:off x="4679504" y="5733256"/>
            <a:ext cx="936103" cy="382951"/>
          </a:xfrm>
          <a:prstGeom prst="roundRect">
            <a:avLst>
              <a:gd name="adj" fmla="val 10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78 Rectángulo redondeado"/>
          <p:cNvSpPr/>
          <p:nvPr/>
        </p:nvSpPr>
        <p:spPr>
          <a:xfrm>
            <a:off x="5759624" y="5733256"/>
            <a:ext cx="936103" cy="382951"/>
          </a:xfrm>
          <a:prstGeom prst="roundRect">
            <a:avLst>
              <a:gd name="adj" fmla="val 10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79 Rectángulo redondeado"/>
          <p:cNvSpPr/>
          <p:nvPr/>
        </p:nvSpPr>
        <p:spPr>
          <a:xfrm>
            <a:off x="3599385" y="5733256"/>
            <a:ext cx="936103" cy="382951"/>
          </a:xfrm>
          <a:prstGeom prst="roundRect">
            <a:avLst>
              <a:gd name="adj" fmla="val 10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8" name="Picture 3" descr="C:\Users\Felipe Urrea\Desktop\2014\Presentaciones\Brochure\Cuenta Medica Electronica\logo02-90.png"/>
          <p:cNvPicPr>
            <a:picLocks noChangeAspect="1" noChangeArrowheads="1"/>
          </p:cNvPicPr>
          <p:nvPr/>
        </p:nvPicPr>
        <p:blipFill>
          <a:blip r:embed="rId31" cstate="print"/>
          <a:srcRect/>
          <a:stretch>
            <a:fillRect/>
          </a:stretch>
        </p:blipFill>
        <p:spPr bwMode="auto">
          <a:xfrm>
            <a:off x="2555776" y="16098"/>
            <a:ext cx="688975" cy="1036638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</a:ln>
        </p:spPr>
      </p:pic>
      <p:sp>
        <p:nvSpPr>
          <p:cNvPr id="115" name="114 CuadroTexto"/>
          <p:cNvSpPr txBox="1"/>
          <p:nvPr/>
        </p:nvSpPr>
        <p:spPr>
          <a:xfrm>
            <a:off x="4499992" y="476672"/>
            <a:ext cx="4435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400" b="1" dirty="0" smtClean="0">
                <a:solidFill>
                  <a:srgbClr val="FF6916"/>
                </a:solidFill>
                <a:latin typeface="Helvetica Neue" pitchFamily="2"/>
              </a:rPr>
              <a:t>Algunos de nuestros clientes</a:t>
            </a:r>
            <a:endParaRPr lang="es-CL" sz="2400" b="1" dirty="0">
              <a:solidFill>
                <a:srgbClr val="FF6916"/>
              </a:solidFill>
              <a:latin typeface="Helvetica Neue" pitchFamily="2"/>
            </a:endParaRPr>
          </a:p>
        </p:txBody>
      </p:sp>
      <p:pic>
        <p:nvPicPr>
          <p:cNvPr id="116" name="115 Imagen" descr="footer-90.png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79512" y="6599075"/>
            <a:ext cx="8784976" cy="84308"/>
          </a:xfrm>
          <a:prstGeom prst="rect">
            <a:avLst/>
          </a:prstGeom>
        </p:spPr>
      </p:pic>
      <p:sp>
        <p:nvSpPr>
          <p:cNvPr id="117" name="116 CuadroTexto"/>
          <p:cNvSpPr txBox="1"/>
          <p:nvPr/>
        </p:nvSpPr>
        <p:spPr>
          <a:xfrm>
            <a:off x="107504" y="6309320"/>
            <a:ext cx="1170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200" b="1" dirty="0" smtClean="0">
                <a:solidFill>
                  <a:schemeClr val="bg1"/>
                </a:solidFill>
                <a:latin typeface="Helvetica" pitchFamily="2" charset="0"/>
              </a:rPr>
              <a:t>www.i-med.cl</a:t>
            </a:r>
            <a:endParaRPr lang="es-CL" sz="12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118" name="117 CuadroTexto"/>
          <p:cNvSpPr txBox="1"/>
          <p:nvPr/>
        </p:nvSpPr>
        <p:spPr>
          <a:xfrm>
            <a:off x="6277407" y="6309320"/>
            <a:ext cx="2759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CL" sz="1200" b="1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Documento Electrónico Certificado</a:t>
            </a:r>
            <a:endParaRPr lang="es-CL" sz="1200" b="1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</p:txBody>
      </p:sp>
      <p:pic>
        <p:nvPicPr>
          <p:cNvPr id="119" name="118 Imagen" descr="05-98.png"/>
          <p:cNvPicPr>
            <a:picLocks noChangeAspect="1"/>
          </p:cNvPicPr>
          <p:nvPr/>
        </p:nvPicPr>
        <p:blipFill>
          <a:blip r:embed="rId33" cstate="print"/>
          <a:srcRect r="38107" b="58524"/>
          <a:stretch>
            <a:fillRect/>
          </a:stretch>
        </p:blipFill>
        <p:spPr>
          <a:xfrm rot="17342033">
            <a:off x="4072013" y="256189"/>
            <a:ext cx="701714" cy="3564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4591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Felipe Urrea\Desktop\2014\Presentaciones\Brochure\11 DEC\01-9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1937834">
            <a:off x="5717275" y="3052967"/>
            <a:ext cx="3159769" cy="3587710"/>
          </a:xfrm>
          <a:prstGeom prst="rect">
            <a:avLst/>
          </a:prstGeom>
          <a:noFill/>
        </p:spPr>
      </p:pic>
      <p:pic>
        <p:nvPicPr>
          <p:cNvPr id="2052" name="Picture 4" descr="C:\Users\Felipe Urrea\Desktop\2014\Presentaciones\Brochure\Brochure-Servicios\06 NEP\imagenes\iStock_000004093529Small.jpg"/>
          <p:cNvPicPr>
            <a:picLocks noChangeAspect="1" noChangeArrowheads="1"/>
          </p:cNvPicPr>
          <p:nvPr/>
        </p:nvPicPr>
        <p:blipFill>
          <a:blip r:embed="rId3" cstate="print"/>
          <a:srcRect l="38479" r="33192"/>
          <a:stretch>
            <a:fillRect/>
          </a:stretch>
        </p:blipFill>
        <p:spPr bwMode="auto">
          <a:xfrm>
            <a:off x="6228184" y="0"/>
            <a:ext cx="2915816" cy="6893356"/>
          </a:xfrm>
          <a:prstGeom prst="rect">
            <a:avLst/>
          </a:prstGeom>
          <a:noFill/>
        </p:spPr>
      </p:pic>
      <p:sp>
        <p:nvSpPr>
          <p:cNvPr id="30" name="CuadroTexto 12"/>
          <p:cNvSpPr txBox="1"/>
          <p:nvPr/>
        </p:nvSpPr>
        <p:spPr>
          <a:xfrm>
            <a:off x="2987824" y="4261445"/>
            <a:ext cx="2448272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6916"/>
              </a:buClr>
            </a:pPr>
            <a:r>
              <a:rPr lang="es-CL" sz="1200" b="1" dirty="0" smtClean="0">
                <a:solidFill>
                  <a:srgbClr val="FF6916"/>
                </a:solidFill>
                <a:latin typeface="Helvetica"/>
                <a:cs typeface="Helvetica"/>
              </a:rPr>
              <a:t>AFP</a:t>
            </a:r>
          </a:p>
          <a:p>
            <a:pPr>
              <a:buClr>
                <a:srgbClr val="FF6916"/>
              </a:buClr>
              <a:buFont typeface="Arial" pitchFamily="34" charset="0"/>
              <a:buChar char="•"/>
            </a:pPr>
            <a:r>
              <a:rPr lang="es-CL" sz="11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 Facturas Electrónicas.</a:t>
            </a:r>
          </a:p>
          <a:p>
            <a:pPr>
              <a:buClr>
                <a:srgbClr val="FF6916"/>
              </a:buClr>
              <a:buFont typeface="Arial" pitchFamily="34" charset="0"/>
              <a:buChar char="•"/>
            </a:pPr>
            <a:r>
              <a:rPr lang="es-CL" sz="11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 Notas de Crédito.</a:t>
            </a:r>
          </a:p>
          <a:p>
            <a:pPr>
              <a:buClr>
                <a:srgbClr val="FF6916"/>
              </a:buClr>
              <a:buFont typeface="Arial" pitchFamily="34" charset="0"/>
              <a:buChar char="•"/>
            </a:pPr>
            <a:r>
              <a:rPr lang="es-CL" sz="11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 Guías de despacho.</a:t>
            </a:r>
          </a:p>
          <a:p>
            <a:pPr>
              <a:buClr>
                <a:srgbClr val="FF6916"/>
              </a:buClr>
              <a:buFont typeface="Arial" pitchFamily="34" charset="0"/>
              <a:buChar char="•"/>
            </a:pPr>
            <a:r>
              <a:rPr lang="es-CL" sz="11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 Cambio de </a:t>
            </a:r>
            <a:r>
              <a:rPr lang="es-CL" sz="1100" dirty="0" err="1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multifondo</a:t>
            </a:r>
            <a:r>
              <a:rPr lang="es-CL" sz="11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.</a:t>
            </a:r>
          </a:p>
          <a:p>
            <a:pPr>
              <a:buClr>
                <a:srgbClr val="FF6916"/>
              </a:buClr>
              <a:buFont typeface="Arial" pitchFamily="34" charset="0"/>
              <a:buChar char="•"/>
            </a:pPr>
            <a:r>
              <a:rPr lang="es-CL" sz="11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 Solicitud Jubilación.</a:t>
            </a:r>
          </a:p>
          <a:p>
            <a:pPr>
              <a:buClr>
                <a:srgbClr val="FF6916"/>
              </a:buClr>
              <a:buFont typeface="Arial" pitchFamily="34" charset="0"/>
              <a:buChar char="•"/>
            </a:pPr>
            <a:r>
              <a:rPr lang="es-CL" sz="11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 Actualización de datos.</a:t>
            </a:r>
          </a:p>
          <a:p>
            <a:pPr>
              <a:buClr>
                <a:srgbClr val="FF6916"/>
              </a:buClr>
              <a:buFont typeface="Arial" pitchFamily="34" charset="0"/>
              <a:buChar char="•"/>
            </a:pPr>
            <a:r>
              <a:rPr lang="es-CL" sz="11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 Certificados.</a:t>
            </a:r>
          </a:p>
          <a:p>
            <a:pPr>
              <a:buClr>
                <a:srgbClr val="FF6916"/>
              </a:buClr>
              <a:buFont typeface="Arial" pitchFamily="34" charset="0"/>
              <a:buChar char="•"/>
            </a:pPr>
            <a:r>
              <a:rPr lang="es-CL" sz="11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 Orden de traspaso irrevocable</a:t>
            </a:r>
          </a:p>
        </p:txBody>
      </p:sp>
      <p:sp>
        <p:nvSpPr>
          <p:cNvPr id="31" name="CuadroTexto 12"/>
          <p:cNvSpPr txBox="1"/>
          <p:nvPr/>
        </p:nvSpPr>
        <p:spPr>
          <a:xfrm>
            <a:off x="467544" y="4869160"/>
            <a:ext cx="302433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6916"/>
              </a:buClr>
            </a:pPr>
            <a:r>
              <a:rPr lang="es-CL" sz="1200" b="1" dirty="0" smtClean="0">
                <a:solidFill>
                  <a:srgbClr val="FF6916"/>
                </a:solidFill>
                <a:latin typeface="Helvetica"/>
                <a:cs typeface="Helvetica"/>
              </a:rPr>
              <a:t>Laborales</a:t>
            </a:r>
          </a:p>
          <a:p>
            <a:pPr>
              <a:buClr>
                <a:srgbClr val="FF6916"/>
              </a:buClr>
              <a:buFont typeface="Arial" pitchFamily="34" charset="0"/>
              <a:buChar char="•"/>
            </a:pPr>
            <a:r>
              <a:rPr lang="es-CL" sz="11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 Contratos de trabajo y Anexos.</a:t>
            </a:r>
          </a:p>
          <a:p>
            <a:pPr>
              <a:buClr>
                <a:srgbClr val="FF6916"/>
              </a:buClr>
              <a:buFont typeface="Arial" pitchFamily="34" charset="0"/>
              <a:buChar char="•"/>
            </a:pPr>
            <a:r>
              <a:rPr lang="es-CL" sz="11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 Cursos de Capacitación.</a:t>
            </a:r>
          </a:p>
          <a:p>
            <a:pPr>
              <a:buClr>
                <a:srgbClr val="FF6916"/>
              </a:buClr>
              <a:buFont typeface="Arial" pitchFamily="34" charset="0"/>
              <a:buChar char="•"/>
            </a:pPr>
            <a:r>
              <a:rPr lang="es-CL" sz="11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 Manuales, Instructivos.</a:t>
            </a:r>
          </a:p>
          <a:p>
            <a:pPr>
              <a:buClr>
                <a:srgbClr val="FF6916"/>
              </a:buClr>
              <a:buFont typeface="Arial" pitchFamily="34" charset="0"/>
              <a:buChar char="•"/>
            </a:pPr>
            <a:r>
              <a:rPr lang="es-CL" sz="11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 Solicitud de Vacaciones.</a:t>
            </a:r>
          </a:p>
          <a:p>
            <a:pPr>
              <a:buClr>
                <a:srgbClr val="FF6916"/>
              </a:buClr>
              <a:buFont typeface="Arial" pitchFamily="34" charset="0"/>
              <a:buChar char="•"/>
            </a:pPr>
            <a:r>
              <a:rPr lang="es-CL" sz="11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 Liquidaciones de Sueldos.</a:t>
            </a:r>
          </a:p>
          <a:p>
            <a:pPr>
              <a:buClr>
                <a:srgbClr val="FF6916"/>
              </a:buClr>
              <a:buFont typeface="Arial" pitchFamily="34" charset="0"/>
              <a:buChar char="•"/>
            </a:pPr>
            <a:r>
              <a:rPr lang="es-CL" sz="11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Entrega de Equipos de Seguridad.</a:t>
            </a:r>
          </a:p>
        </p:txBody>
      </p:sp>
      <p:sp>
        <p:nvSpPr>
          <p:cNvPr id="32" name="CuadroTexto 12"/>
          <p:cNvSpPr txBox="1"/>
          <p:nvPr/>
        </p:nvSpPr>
        <p:spPr>
          <a:xfrm>
            <a:off x="467544" y="1268760"/>
            <a:ext cx="2016224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6916"/>
              </a:buClr>
            </a:pPr>
            <a:r>
              <a:rPr lang="es-CL" sz="1200" b="1" dirty="0" smtClean="0">
                <a:solidFill>
                  <a:srgbClr val="FF6916"/>
                </a:solidFill>
                <a:latin typeface="Helvetica"/>
                <a:cs typeface="Helvetica"/>
              </a:rPr>
              <a:t>Poder Judicial</a:t>
            </a:r>
          </a:p>
          <a:p>
            <a:pPr>
              <a:buClr>
                <a:srgbClr val="FF6916"/>
              </a:buClr>
              <a:buFont typeface="Arial" pitchFamily="34" charset="0"/>
              <a:buChar char="•"/>
            </a:pPr>
            <a:r>
              <a:rPr lang="es-CL" sz="11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 Denuncias.</a:t>
            </a:r>
          </a:p>
          <a:p>
            <a:pPr>
              <a:buClr>
                <a:srgbClr val="FF6916"/>
              </a:buClr>
              <a:buFont typeface="Arial" pitchFamily="34" charset="0"/>
              <a:buChar char="•"/>
            </a:pPr>
            <a:r>
              <a:rPr lang="es-CL" sz="11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 Actas.</a:t>
            </a:r>
          </a:p>
          <a:p>
            <a:pPr>
              <a:buClr>
                <a:srgbClr val="FF6916"/>
              </a:buClr>
              <a:buFont typeface="Arial" pitchFamily="34" charset="0"/>
              <a:buChar char="•"/>
            </a:pPr>
            <a:r>
              <a:rPr lang="es-CL" sz="11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 Poderes.</a:t>
            </a:r>
          </a:p>
          <a:p>
            <a:pPr>
              <a:buClr>
                <a:srgbClr val="FF6916"/>
              </a:buClr>
              <a:buFont typeface="Arial" pitchFamily="34" charset="0"/>
              <a:buChar char="•"/>
            </a:pPr>
            <a:r>
              <a:rPr lang="es-CL" sz="11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 Documentos Laborales.</a:t>
            </a:r>
          </a:p>
          <a:p>
            <a:pPr>
              <a:buClr>
                <a:srgbClr val="FF6916"/>
              </a:buClr>
              <a:buFont typeface="Arial" pitchFamily="34" charset="0"/>
              <a:buChar char="•"/>
            </a:pPr>
            <a:r>
              <a:rPr lang="es-CL" sz="11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 Notificaciones.</a:t>
            </a:r>
          </a:p>
          <a:p>
            <a:pPr>
              <a:buClr>
                <a:srgbClr val="FF6916"/>
              </a:buClr>
              <a:buFont typeface="Arial" pitchFamily="34" charset="0"/>
              <a:buChar char="•"/>
            </a:pPr>
            <a:r>
              <a:rPr lang="es-CL" sz="11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 Contratos.</a:t>
            </a:r>
          </a:p>
          <a:p>
            <a:pPr>
              <a:buClr>
                <a:srgbClr val="FF6916"/>
              </a:buClr>
              <a:buFont typeface="Arial" pitchFamily="34" charset="0"/>
              <a:buChar char="•"/>
            </a:pPr>
            <a:r>
              <a:rPr lang="es-CL" sz="11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 Minutas.</a:t>
            </a:r>
          </a:p>
        </p:txBody>
      </p:sp>
      <p:sp>
        <p:nvSpPr>
          <p:cNvPr id="41" name="CuadroTexto 12"/>
          <p:cNvSpPr txBox="1"/>
          <p:nvPr/>
        </p:nvSpPr>
        <p:spPr>
          <a:xfrm>
            <a:off x="2987824" y="1268760"/>
            <a:ext cx="295232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6916"/>
              </a:buClr>
            </a:pPr>
            <a:r>
              <a:rPr lang="es-CL" sz="1200" b="1" dirty="0" smtClean="0">
                <a:solidFill>
                  <a:srgbClr val="FF6916"/>
                </a:solidFill>
                <a:latin typeface="Helvetica"/>
                <a:cs typeface="Helvetica"/>
              </a:rPr>
              <a:t>Consentimiento Expreso</a:t>
            </a:r>
          </a:p>
          <a:p>
            <a:pPr>
              <a:buClr>
                <a:srgbClr val="FF6916"/>
              </a:buClr>
              <a:buFont typeface="Arial" pitchFamily="34" charset="0"/>
              <a:buChar char="•"/>
            </a:pPr>
            <a:r>
              <a:rPr lang="es-CL" sz="11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 Contrato Electrónico.</a:t>
            </a:r>
          </a:p>
          <a:p>
            <a:pPr>
              <a:buClr>
                <a:srgbClr val="FF6916"/>
              </a:buClr>
              <a:buFont typeface="Arial" pitchFamily="34" charset="0"/>
              <a:buChar char="•"/>
            </a:pPr>
            <a:r>
              <a:rPr lang="es-CL" sz="11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 Firma mediante PIN.</a:t>
            </a:r>
          </a:p>
          <a:p>
            <a:pPr>
              <a:buClr>
                <a:srgbClr val="FF6916"/>
              </a:buClr>
              <a:buFont typeface="Arial" pitchFamily="34" charset="0"/>
              <a:buChar char="•"/>
            </a:pPr>
            <a:r>
              <a:rPr lang="es-CL" sz="11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 Firma Electrónica Simple y Avanzada.</a:t>
            </a:r>
          </a:p>
          <a:p>
            <a:pPr>
              <a:buClr>
                <a:srgbClr val="FF6916"/>
              </a:buClr>
              <a:buFont typeface="Arial" pitchFamily="34" charset="0"/>
              <a:buChar char="•"/>
            </a:pPr>
            <a:r>
              <a:rPr lang="es-CL" sz="11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 Custodia de Documentos Certificados.</a:t>
            </a:r>
          </a:p>
          <a:p>
            <a:pPr>
              <a:buClr>
                <a:srgbClr val="FF6916"/>
              </a:buClr>
              <a:buFont typeface="Arial" pitchFamily="34" charset="0"/>
              <a:buChar char="•"/>
            </a:pPr>
            <a:r>
              <a:rPr lang="es-CL" sz="11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 Verificación de Identidad.</a:t>
            </a:r>
          </a:p>
          <a:p>
            <a:pPr>
              <a:buClr>
                <a:srgbClr val="FF6916"/>
              </a:buClr>
              <a:buFont typeface="Arial" pitchFamily="34" charset="0"/>
              <a:buChar char="•"/>
            </a:pPr>
            <a:r>
              <a:rPr lang="es-CL" sz="11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 Acceso a Documentos vía página web.</a:t>
            </a:r>
          </a:p>
        </p:txBody>
      </p:sp>
      <p:sp>
        <p:nvSpPr>
          <p:cNvPr id="42" name="CuadroTexto 12"/>
          <p:cNvSpPr txBox="1"/>
          <p:nvPr/>
        </p:nvSpPr>
        <p:spPr>
          <a:xfrm>
            <a:off x="467544" y="3573016"/>
            <a:ext cx="244827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6916"/>
              </a:buClr>
            </a:pPr>
            <a:r>
              <a:rPr lang="es-CL" sz="1200" b="1" dirty="0" smtClean="0">
                <a:solidFill>
                  <a:srgbClr val="FF6916"/>
                </a:solidFill>
                <a:latin typeface="Helvetica"/>
                <a:cs typeface="Helvetica"/>
              </a:rPr>
              <a:t>Compañías</a:t>
            </a:r>
          </a:p>
          <a:p>
            <a:pPr>
              <a:buClr>
                <a:srgbClr val="FF6916"/>
              </a:buClr>
              <a:buFont typeface="Arial" pitchFamily="34" charset="0"/>
              <a:buChar char="•"/>
            </a:pPr>
            <a:r>
              <a:rPr lang="es-CL" sz="11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 Cotizaciones.</a:t>
            </a:r>
          </a:p>
          <a:p>
            <a:pPr>
              <a:buClr>
                <a:srgbClr val="FF6916"/>
              </a:buClr>
              <a:buFont typeface="Arial" pitchFamily="34" charset="0"/>
              <a:buChar char="•"/>
            </a:pPr>
            <a:r>
              <a:rPr lang="es-CL" sz="11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 Propuestas.</a:t>
            </a:r>
          </a:p>
          <a:p>
            <a:pPr>
              <a:buClr>
                <a:srgbClr val="FF6916"/>
              </a:buClr>
              <a:buFont typeface="Arial" pitchFamily="34" charset="0"/>
              <a:buChar char="•"/>
            </a:pPr>
            <a:r>
              <a:rPr lang="es-CL" sz="11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 Mandatos.</a:t>
            </a:r>
          </a:p>
          <a:p>
            <a:pPr>
              <a:buClr>
                <a:srgbClr val="FF6916"/>
              </a:buClr>
              <a:buFont typeface="Arial" pitchFamily="34" charset="0"/>
              <a:buChar char="•"/>
            </a:pPr>
            <a:r>
              <a:rPr lang="es-CL" sz="11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 Pólizas de Seguros.</a:t>
            </a:r>
          </a:p>
          <a:p>
            <a:pPr>
              <a:buClr>
                <a:srgbClr val="FF6916"/>
              </a:buClr>
              <a:buFont typeface="Arial" pitchFamily="34" charset="0"/>
              <a:buChar char="•"/>
            </a:pPr>
            <a:r>
              <a:rPr lang="es-CL" sz="11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 Retiros de dinero.</a:t>
            </a:r>
          </a:p>
          <a:p>
            <a:pPr>
              <a:buClr>
                <a:srgbClr val="FF6916"/>
              </a:buClr>
              <a:buFont typeface="Arial" pitchFamily="34" charset="0"/>
              <a:buChar char="•"/>
            </a:pPr>
            <a:r>
              <a:rPr lang="es-CL" sz="11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 Pago de Siniestros.</a:t>
            </a:r>
          </a:p>
        </p:txBody>
      </p:sp>
      <p:sp>
        <p:nvSpPr>
          <p:cNvPr id="43" name="CuadroTexto 12"/>
          <p:cNvSpPr txBox="1"/>
          <p:nvPr/>
        </p:nvSpPr>
        <p:spPr>
          <a:xfrm>
            <a:off x="2987824" y="2780928"/>
            <a:ext cx="324036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6916"/>
              </a:buClr>
            </a:pPr>
            <a:r>
              <a:rPr lang="es-CL" sz="1200" b="1" dirty="0" err="1" smtClean="0">
                <a:solidFill>
                  <a:srgbClr val="FF6916"/>
                </a:solidFill>
                <a:latin typeface="Helvetica"/>
                <a:cs typeface="Helvetica"/>
              </a:rPr>
              <a:t>Retail</a:t>
            </a:r>
            <a:endParaRPr lang="es-CL" sz="1200" b="1" dirty="0" smtClean="0">
              <a:solidFill>
                <a:srgbClr val="FF6916"/>
              </a:solidFill>
              <a:latin typeface="Helvetica"/>
              <a:cs typeface="Helvetica"/>
            </a:endParaRPr>
          </a:p>
          <a:p>
            <a:pPr>
              <a:buClr>
                <a:srgbClr val="FF6916"/>
              </a:buClr>
              <a:buFont typeface="Arial" pitchFamily="34" charset="0"/>
              <a:buChar char="•"/>
            </a:pPr>
            <a:r>
              <a:rPr lang="es-CL" sz="11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 Contratos Comerciales.</a:t>
            </a:r>
          </a:p>
          <a:p>
            <a:pPr>
              <a:buClr>
                <a:srgbClr val="FF6916"/>
              </a:buClr>
              <a:buFont typeface="Arial" pitchFamily="34" charset="0"/>
              <a:buChar char="•"/>
            </a:pPr>
            <a:r>
              <a:rPr lang="es-CL" sz="11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 Documentos Laborales PREVIRED.</a:t>
            </a:r>
          </a:p>
          <a:p>
            <a:pPr>
              <a:buClr>
                <a:srgbClr val="FF6916"/>
              </a:buClr>
              <a:buFont typeface="Arial" pitchFamily="34" charset="0"/>
              <a:buChar char="•"/>
            </a:pPr>
            <a:r>
              <a:rPr lang="es-CL" sz="11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 Retiro.</a:t>
            </a:r>
          </a:p>
          <a:p>
            <a:pPr>
              <a:buClr>
                <a:srgbClr val="FF6916"/>
              </a:buClr>
              <a:buFont typeface="Arial" pitchFamily="34" charset="0"/>
              <a:buChar char="•"/>
            </a:pPr>
            <a:r>
              <a:rPr lang="es-CL" sz="11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 Apertura de tarjeta y entrega de productos.</a:t>
            </a:r>
          </a:p>
          <a:p>
            <a:pPr>
              <a:buClr>
                <a:srgbClr val="FF6916"/>
              </a:buClr>
              <a:buFont typeface="Arial" pitchFamily="34" charset="0"/>
              <a:buChar char="•"/>
            </a:pPr>
            <a:r>
              <a:rPr lang="es-CL" sz="11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 Pago SIN TARJETA.</a:t>
            </a:r>
          </a:p>
          <a:p>
            <a:pPr>
              <a:buClr>
                <a:srgbClr val="FF6916"/>
              </a:buClr>
              <a:buFont typeface="Arial" pitchFamily="34" charset="0"/>
              <a:buChar char="•"/>
            </a:pPr>
            <a:r>
              <a:rPr lang="es-CL" sz="11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 Cotizaciones, Propuestas.</a:t>
            </a:r>
          </a:p>
        </p:txBody>
      </p:sp>
      <p:sp>
        <p:nvSpPr>
          <p:cNvPr id="44" name="CuadroTexto 12"/>
          <p:cNvSpPr txBox="1"/>
          <p:nvPr/>
        </p:nvSpPr>
        <p:spPr>
          <a:xfrm>
            <a:off x="467544" y="2852936"/>
            <a:ext cx="295232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6916"/>
              </a:buClr>
            </a:pPr>
            <a:r>
              <a:rPr lang="es-CL" sz="1200" b="1" dirty="0" smtClean="0">
                <a:solidFill>
                  <a:srgbClr val="FF6916"/>
                </a:solidFill>
                <a:latin typeface="Helvetica"/>
                <a:cs typeface="Helvetica"/>
              </a:rPr>
              <a:t>Telecomunicaciones</a:t>
            </a:r>
          </a:p>
          <a:p>
            <a:pPr>
              <a:buClr>
                <a:srgbClr val="FF6916"/>
              </a:buClr>
              <a:buFont typeface="Arial" pitchFamily="34" charset="0"/>
              <a:buChar char="•"/>
            </a:pPr>
            <a:r>
              <a:rPr lang="es-CL" sz="11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 Contratos Planes </a:t>
            </a:r>
            <a:r>
              <a:rPr lang="es-CL" sz="1100" dirty="0" err="1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Telefonicos</a:t>
            </a:r>
            <a:r>
              <a:rPr lang="es-CL" sz="11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.</a:t>
            </a:r>
          </a:p>
          <a:p>
            <a:pPr>
              <a:buClr>
                <a:srgbClr val="FF6916"/>
              </a:buClr>
              <a:buFont typeface="Arial" pitchFamily="34" charset="0"/>
              <a:buChar char="•"/>
            </a:pPr>
            <a:r>
              <a:rPr lang="es-CL" sz="11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 PREVIRED.</a:t>
            </a:r>
          </a:p>
        </p:txBody>
      </p:sp>
      <p:pic>
        <p:nvPicPr>
          <p:cNvPr id="18" name="17 Imagen" descr="05-98.png"/>
          <p:cNvPicPr>
            <a:picLocks noChangeAspect="1"/>
          </p:cNvPicPr>
          <p:nvPr/>
        </p:nvPicPr>
        <p:blipFill>
          <a:blip r:embed="rId4" cstate="print"/>
          <a:srcRect r="38107" b="58524"/>
          <a:stretch>
            <a:fillRect/>
          </a:stretch>
        </p:blipFill>
        <p:spPr>
          <a:xfrm rot="17342033">
            <a:off x="4072013" y="256189"/>
            <a:ext cx="701714" cy="356476"/>
          </a:xfrm>
          <a:prstGeom prst="rect">
            <a:avLst/>
          </a:prstGeom>
        </p:spPr>
      </p:pic>
      <p:sp>
        <p:nvSpPr>
          <p:cNvPr id="21" name="20 CuadroTexto"/>
          <p:cNvSpPr txBox="1"/>
          <p:nvPr/>
        </p:nvSpPr>
        <p:spPr>
          <a:xfrm>
            <a:off x="467544" y="476672"/>
            <a:ext cx="3095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400" b="1" dirty="0" smtClean="0">
                <a:solidFill>
                  <a:srgbClr val="FF6916"/>
                </a:solidFill>
                <a:latin typeface="Helvetica Neue" pitchFamily="2"/>
              </a:rPr>
              <a:t>¿Qué puedo firmar?</a:t>
            </a:r>
            <a:endParaRPr lang="es-CL" sz="2400" b="1" dirty="0">
              <a:solidFill>
                <a:srgbClr val="FF6916"/>
              </a:solidFill>
              <a:latin typeface="Helvetica Neue" pitchFamily="2"/>
            </a:endParaRPr>
          </a:p>
        </p:txBody>
      </p:sp>
      <p:pic>
        <p:nvPicPr>
          <p:cNvPr id="28" name="27 Imagen" descr="footer-90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512" y="6599075"/>
            <a:ext cx="8784976" cy="84308"/>
          </a:xfrm>
          <a:prstGeom prst="rect">
            <a:avLst/>
          </a:prstGeom>
        </p:spPr>
      </p:pic>
      <p:sp>
        <p:nvSpPr>
          <p:cNvPr id="29" name="28 CuadroTexto"/>
          <p:cNvSpPr txBox="1"/>
          <p:nvPr/>
        </p:nvSpPr>
        <p:spPr>
          <a:xfrm>
            <a:off x="107504" y="6309320"/>
            <a:ext cx="1170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200" b="1" dirty="0" smtClean="0">
                <a:solidFill>
                  <a:srgbClr val="868686"/>
                </a:solidFill>
                <a:latin typeface="Helvetica" pitchFamily="2" charset="0"/>
              </a:rPr>
              <a:t>www.i-med.cl</a:t>
            </a:r>
            <a:endParaRPr lang="es-CL" sz="1200" b="1" dirty="0">
              <a:solidFill>
                <a:srgbClr val="868686"/>
              </a:solidFill>
              <a:latin typeface="Helvetica" pitchFamily="2" charset="0"/>
            </a:endParaRPr>
          </a:p>
        </p:txBody>
      </p:sp>
      <p:sp>
        <p:nvSpPr>
          <p:cNvPr id="33" name="32 CuadroTexto"/>
          <p:cNvSpPr txBox="1"/>
          <p:nvPr/>
        </p:nvSpPr>
        <p:spPr>
          <a:xfrm>
            <a:off x="6277407" y="6309320"/>
            <a:ext cx="2759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CL" sz="1200" b="1" dirty="0" smtClean="0">
                <a:solidFill>
                  <a:schemeClr val="bg1"/>
                </a:solidFill>
                <a:latin typeface="Helvetica" pitchFamily="2" charset="0"/>
              </a:rPr>
              <a:t>Documento Electrónico Certificado</a:t>
            </a:r>
            <a:endParaRPr lang="es-CL" sz="12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20" name="Picture 3" descr="C:\Users\Felipe Urrea\Desktop\2014\Presentaciones\Brochure\Cuenta Medica Electronica\logo02-90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8144" y="16098"/>
            <a:ext cx="688975" cy="1036638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</a:ln>
        </p:spPr>
      </p:pic>
    </p:spTree>
    <p:extLst>
      <p:ext uri="{BB962C8B-B14F-4D97-AF65-F5344CB8AC3E}">
        <p14:creationId xmlns="" xmlns:p14="http://schemas.microsoft.com/office/powerpoint/2010/main" val="15807924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158 Imagen" descr="05-9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80312" y="1340768"/>
            <a:ext cx="1133762" cy="859465"/>
          </a:xfrm>
          <a:prstGeom prst="rect">
            <a:avLst/>
          </a:prstGeom>
        </p:spPr>
      </p:pic>
      <p:sp>
        <p:nvSpPr>
          <p:cNvPr id="160" name="159 Rectángulo"/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rgbClr val="FF69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1" name="160 CuadroTexto"/>
          <p:cNvSpPr txBox="1"/>
          <p:nvPr/>
        </p:nvSpPr>
        <p:spPr>
          <a:xfrm>
            <a:off x="323528" y="260648"/>
            <a:ext cx="40430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200" b="1" dirty="0" smtClean="0">
                <a:solidFill>
                  <a:schemeClr val="bg1"/>
                </a:solidFill>
                <a:latin typeface="Helvetica Neue" pitchFamily="2"/>
              </a:rPr>
              <a:t>¿Cómo emitir DEC?</a:t>
            </a:r>
            <a:endParaRPr lang="es-CL" sz="3200" b="1" dirty="0">
              <a:solidFill>
                <a:schemeClr val="bg1"/>
              </a:solidFill>
              <a:latin typeface="Helvetica Neue" pitchFamily="2"/>
            </a:endParaRPr>
          </a:p>
        </p:txBody>
      </p:sp>
      <p:pic>
        <p:nvPicPr>
          <p:cNvPr id="162" name="Picture 3" descr="C:\Users\Felipe Urrea\Desktop\2014\Presentaciones\Brochure\Cuenta Medica Electronica\logo02-9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87481" y="332656"/>
            <a:ext cx="688975" cy="1036638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</a:ln>
        </p:spPr>
      </p:pic>
      <p:pic>
        <p:nvPicPr>
          <p:cNvPr id="163" name="162 Imagen" descr="footer-9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6599075"/>
            <a:ext cx="8784976" cy="84308"/>
          </a:xfrm>
          <a:prstGeom prst="rect">
            <a:avLst/>
          </a:prstGeom>
        </p:spPr>
      </p:pic>
      <p:sp>
        <p:nvSpPr>
          <p:cNvPr id="164" name="163 CuadroTexto"/>
          <p:cNvSpPr txBox="1"/>
          <p:nvPr/>
        </p:nvSpPr>
        <p:spPr>
          <a:xfrm>
            <a:off x="107504" y="6309320"/>
            <a:ext cx="1170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200" b="1" dirty="0" smtClean="0">
                <a:solidFill>
                  <a:srgbClr val="868686"/>
                </a:solidFill>
                <a:latin typeface="Helvetica" pitchFamily="2" charset="0"/>
              </a:rPr>
              <a:t>www.i-med.cl</a:t>
            </a:r>
            <a:endParaRPr lang="es-CL" sz="1200" b="1" dirty="0">
              <a:solidFill>
                <a:srgbClr val="868686"/>
              </a:solidFill>
              <a:latin typeface="Helvetica" pitchFamily="2" charset="0"/>
            </a:endParaRPr>
          </a:p>
        </p:txBody>
      </p:sp>
      <p:sp>
        <p:nvSpPr>
          <p:cNvPr id="165" name="164 CuadroTexto"/>
          <p:cNvSpPr txBox="1"/>
          <p:nvPr/>
        </p:nvSpPr>
        <p:spPr>
          <a:xfrm>
            <a:off x="6277407" y="6309320"/>
            <a:ext cx="2759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CL" sz="1200" b="1" dirty="0" smtClean="0">
                <a:solidFill>
                  <a:srgbClr val="868686"/>
                </a:solidFill>
                <a:latin typeface="Helvetica" pitchFamily="2" charset="0"/>
              </a:rPr>
              <a:t>Documento Electrónico Certificado</a:t>
            </a:r>
            <a:endParaRPr lang="es-CL" sz="1200" b="1" dirty="0">
              <a:solidFill>
                <a:srgbClr val="868686"/>
              </a:solidFill>
              <a:latin typeface="Helvetica" pitchFamily="2" charset="0"/>
            </a:endParaRPr>
          </a:p>
        </p:txBody>
      </p:sp>
      <p:sp>
        <p:nvSpPr>
          <p:cNvPr id="61" name="60 Elipse"/>
          <p:cNvSpPr/>
          <p:nvPr/>
        </p:nvSpPr>
        <p:spPr>
          <a:xfrm>
            <a:off x="1584842" y="4365104"/>
            <a:ext cx="864096" cy="864096"/>
          </a:xfrm>
          <a:prstGeom prst="ellipse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3" name="62 CuadroTexto"/>
          <p:cNvSpPr txBox="1"/>
          <p:nvPr/>
        </p:nvSpPr>
        <p:spPr>
          <a:xfrm>
            <a:off x="1440826" y="5301208"/>
            <a:ext cx="15121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cs typeface="Arial" pitchFamily="34" charset="0"/>
              </a:rPr>
              <a:t>La compañía se queda con copia digital evitando la impresión.</a:t>
            </a:r>
            <a:endParaRPr lang="es-CL" sz="1100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2" charset="0"/>
              <a:cs typeface="Arial" pitchFamily="34" charset="0"/>
            </a:endParaRPr>
          </a:p>
        </p:txBody>
      </p:sp>
      <p:sp>
        <p:nvSpPr>
          <p:cNvPr id="64" name="63 Elipse"/>
          <p:cNvSpPr/>
          <p:nvPr/>
        </p:nvSpPr>
        <p:spPr>
          <a:xfrm>
            <a:off x="3169018" y="4365104"/>
            <a:ext cx="864096" cy="864096"/>
          </a:xfrm>
          <a:prstGeom prst="ellipse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6" name="65 CuadroTexto"/>
          <p:cNvSpPr txBox="1"/>
          <p:nvPr/>
        </p:nvSpPr>
        <p:spPr>
          <a:xfrm>
            <a:off x="3059832" y="5301208"/>
            <a:ext cx="12961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cs typeface="Arial" pitchFamily="34" charset="0"/>
              </a:rPr>
              <a:t>El cliente recibe copia electrónica.</a:t>
            </a:r>
            <a:endParaRPr lang="es-CL" sz="1100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2" charset="0"/>
              <a:cs typeface="Arial" pitchFamily="34" charset="0"/>
            </a:endParaRPr>
          </a:p>
        </p:txBody>
      </p:sp>
      <p:pic>
        <p:nvPicPr>
          <p:cNvPr id="60" name="59 Imagen" descr="user-15.png"/>
          <p:cNvPicPr>
            <a:picLocks noChangeAspect="1"/>
          </p:cNvPicPr>
          <p:nvPr/>
        </p:nvPicPr>
        <p:blipFill>
          <a:blip r:embed="rId5" cstate="print">
            <a:grayscl/>
          </a:blip>
          <a:stretch>
            <a:fillRect/>
          </a:stretch>
        </p:blipFill>
        <p:spPr>
          <a:xfrm>
            <a:off x="3277030" y="4589624"/>
            <a:ext cx="648072" cy="415056"/>
          </a:xfrm>
          <a:prstGeom prst="rect">
            <a:avLst/>
          </a:prstGeom>
        </p:spPr>
      </p:pic>
      <p:pic>
        <p:nvPicPr>
          <p:cNvPr id="72" name="71 Imagen" descr="icon06-1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26632" y="4546117"/>
            <a:ext cx="380517" cy="502071"/>
          </a:xfrm>
          <a:prstGeom prst="rect">
            <a:avLst/>
          </a:prstGeom>
        </p:spPr>
      </p:pic>
      <p:sp>
        <p:nvSpPr>
          <p:cNvPr id="73" name="72 Elipse"/>
          <p:cNvSpPr/>
          <p:nvPr/>
        </p:nvSpPr>
        <p:spPr>
          <a:xfrm>
            <a:off x="6411726" y="4365104"/>
            <a:ext cx="864096" cy="864096"/>
          </a:xfrm>
          <a:prstGeom prst="ellipse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7" name="66 Elipse"/>
          <p:cNvSpPr/>
          <p:nvPr/>
        </p:nvSpPr>
        <p:spPr>
          <a:xfrm>
            <a:off x="4897210" y="4365104"/>
            <a:ext cx="864096" cy="864096"/>
          </a:xfrm>
          <a:prstGeom prst="ellipse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58" name="57 Imagen" descr="icon01-12.png"/>
          <p:cNvPicPr>
            <a:picLocks noChangeAspect="1"/>
          </p:cNvPicPr>
          <p:nvPr/>
        </p:nvPicPr>
        <p:blipFill>
          <a:blip r:embed="rId7" cstate="print">
            <a:grayscl/>
          </a:blip>
          <a:stretch>
            <a:fillRect/>
          </a:stretch>
        </p:blipFill>
        <p:spPr>
          <a:xfrm>
            <a:off x="5038878" y="4545124"/>
            <a:ext cx="580760" cy="504056"/>
          </a:xfrm>
          <a:prstGeom prst="rect">
            <a:avLst/>
          </a:prstGeom>
        </p:spPr>
      </p:pic>
      <p:pic>
        <p:nvPicPr>
          <p:cNvPr id="59" name="58 Imagen" descr="icon05-12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25402" y="4581128"/>
            <a:ext cx="542499" cy="475449"/>
          </a:xfrm>
          <a:prstGeom prst="rect">
            <a:avLst/>
          </a:prstGeom>
        </p:spPr>
      </p:pic>
      <p:sp>
        <p:nvSpPr>
          <p:cNvPr id="68" name="67 CuadroTexto"/>
          <p:cNvSpPr txBox="1"/>
          <p:nvPr/>
        </p:nvSpPr>
        <p:spPr>
          <a:xfrm>
            <a:off x="4753194" y="5301208"/>
            <a:ext cx="151216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cs typeface="Arial" pitchFamily="34" charset="0"/>
              </a:rPr>
              <a:t>Envío de mail</a:t>
            </a:r>
          </a:p>
          <a:p>
            <a:r>
              <a:rPr lang="es-E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cs typeface="Arial" pitchFamily="34" charset="0"/>
              </a:rPr>
              <a:t>a firmantes con documento firmado.</a:t>
            </a:r>
            <a:endParaRPr lang="es-CL" sz="1100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2" charset="0"/>
              <a:cs typeface="Arial" pitchFamily="34" charset="0"/>
            </a:endParaRPr>
          </a:p>
        </p:txBody>
      </p:sp>
      <p:sp>
        <p:nvSpPr>
          <p:cNvPr id="75" name="74 CuadroTexto"/>
          <p:cNvSpPr txBox="1"/>
          <p:nvPr/>
        </p:nvSpPr>
        <p:spPr>
          <a:xfrm>
            <a:off x="6158524" y="5301208"/>
            <a:ext cx="1797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cs typeface="Arial" pitchFamily="34" charset="0"/>
              </a:rPr>
              <a:t>Documento queda disponible en custodia</a:t>
            </a:r>
          </a:p>
          <a:p>
            <a:r>
              <a:rPr lang="es-E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cs typeface="Arial" pitchFamily="34" charset="0"/>
              </a:rPr>
              <a:t>de Acepta para su revisión y fiscalización.</a:t>
            </a:r>
            <a:endParaRPr lang="es-CL" sz="1100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2" charset="0"/>
              <a:cs typeface="Arial" pitchFamily="34" charset="0"/>
            </a:endParaRPr>
          </a:p>
        </p:txBody>
      </p:sp>
      <p:cxnSp>
        <p:nvCxnSpPr>
          <p:cNvPr id="83" name="82 Conector recto"/>
          <p:cNvCxnSpPr/>
          <p:nvPr/>
        </p:nvCxnSpPr>
        <p:spPr>
          <a:xfrm>
            <a:off x="7164288" y="2276872"/>
            <a:ext cx="0" cy="1512168"/>
          </a:xfrm>
          <a:prstGeom prst="line">
            <a:avLst/>
          </a:prstGeom>
          <a:ln w="19050">
            <a:solidFill>
              <a:srgbClr val="FF69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83 Conector recto"/>
          <p:cNvCxnSpPr/>
          <p:nvPr/>
        </p:nvCxnSpPr>
        <p:spPr>
          <a:xfrm flipH="1">
            <a:off x="2771800" y="3789040"/>
            <a:ext cx="4392488" cy="0"/>
          </a:xfrm>
          <a:prstGeom prst="line">
            <a:avLst/>
          </a:prstGeom>
          <a:ln w="19050">
            <a:solidFill>
              <a:srgbClr val="FF69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88 Conector recto"/>
          <p:cNvCxnSpPr/>
          <p:nvPr/>
        </p:nvCxnSpPr>
        <p:spPr>
          <a:xfrm flipH="1">
            <a:off x="6228184" y="2276872"/>
            <a:ext cx="936104" cy="0"/>
          </a:xfrm>
          <a:prstGeom prst="line">
            <a:avLst/>
          </a:prstGeom>
          <a:ln w="19050">
            <a:solidFill>
              <a:srgbClr val="FF69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92 Conector recto"/>
          <p:cNvCxnSpPr/>
          <p:nvPr/>
        </p:nvCxnSpPr>
        <p:spPr>
          <a:xfrm>
            <a:off x="6300192" y="3789040"/>
            <a:ext cx="0" cy="432048"/>
          </a:xfrm>
          <a:prstGeom prst="line">
            <a:avLst/>
          </a:prstGeom>
          <a:ln w="19050">
            <a:solidFill>
              <a:srgbClr val="FF69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94 Conector recto"/>
          <p:cNvCxnSpPr/>
          <p:nvPr/>
        </p:nvCxnSpPr>
        <p:spPr>
          <a:xfrm>
            <a:off x="2771800" y="3789040"/>
            <a:ext cx="0" cy="432048"/>
          </a:xfrm>
          <a:prstGeom prst="line">
            <a:avLst/>
          </a:prstGeom>
          <a:ln w="19050">
            <a:solidFill>
              <a:srgbClr val="FF69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61 Elipse"/>
          <p:cNvSpPr/>
          <p:nvPr/>
        </p:nvSpPr>
        <p:spPr>
          <a:xfrm>
            <a:off x="1115616" y="1844824"/>
            <a:ext cx="864096" cy="864096"/>
          </a:xfrm>
          <a:prstGeom prst="ellipse">
            <a:avLst/>
          </a:prstGeom>
          <a:solidFill>
            <a:srgbClr val="FF6916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5" name="64 CuadroTexto"/>
          <p:cNvSpPr txBox="1"/>
          <p:nvPr/>
        </p:nvSpPr>
        <p:spPr>
          <a:xfrm>
            <a:off x="971600" y="2780928"/>
            <a:ext cx="151216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cs typeface="Arial" pitchFamily="34" charset="0"/>
              </a:rPr>
              <a:t>Se generan documentos PDF</a:t>
            </a:r>
          </a:p>
          <a:p>
            <a:r>
              <a:rPr lang="es-E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cs typeface="Arial" pitchFamily="34" charset="0"/>
              </a:rPr>
              <a:t>a firmar.</a:t>
            </a:r>
            <a:endParaRPr lang="es-CL" sz="1100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2" charset="0"/>
              <a:cs typeface="Arial" pitchFamily="34" charset="0"/>
            </a:endParaRPr>
          </a:p>
        </p:txBody>
      </p:sp>
      <p:cxnSp>
        <p:nvCxnSpPr>
          <p:cNvPr id="70" name="69 Conector recto de flecha"/>
          <p:cNvCxnSpPr/>
          <p:nvPr/>
        </p:nvCxnSpPr>
        <p:spPr>
          <a:xfrm>
            <a:off x="2051720" y="2276872"/>
            <a:ext cx="432048" cy="0"/>
          </a:xfrm>
          <a:prstGeom prst="straightConnector1">
            <a:avLst/>
          </a:prstGeom>
          <a:ln w="19050">
            <a:solidFill>
              <a:srgbClr val="E95E4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1" name="70 Elipse"/>
          <p:cNvSpPr/>
          <p:nvPr/>
        </p:nvSpPr>
        <p:spPr>
          <a:xfrm>
            <a:off x="2555776" y="1844824"/>
            <a:ext cx="864096" cy="864096"/>
          </a:xfrm>
          <a:prstGeom prst="ellipse">
            <a:avLst/>
          </a:prstGeom>
          <a:solidFill>
            <a:srgbClr val="FF6916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4" name="73 CuadroTexto"/>
          <p:cNvSpPr txBox="1"/>
          <p:nvPr/>
        </p:nvSpPr>
        <p:spPr>
          <a:xfrm>
            <a:off x="2339752" y="2780928"/>
            <a:ext cx="15121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cs typeface="Arial" pitchFamily="34" charset="0"/>
              </a:rPr>
              <a:t>Contratante verifica su identidad y firma el documento con su huella digital.</a:t>
            </a:r>
            <a:endParaRPr lang="es-CL" sz="1100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2" charset="0"/>
              <a:cs typeface="Arial" pitchFamily="34" charset="0"/>
            </a:endParaRPr>
          </a:p>
        </p:txBody>
      </p:sp>
      <p:cxnSp>
        <p:nvCxnSpPr>
          <p:cNvPr id="77" name="76 Conector recto de flecha"/>
          <p:cNvCxnSpPr/>
          <p:nvPr/>
        </p:nvCxnSpPr>
        <p:spPr>
          <a:xfrm>
            <a:off x="3491880" y="2276872"/>
            <a:ext cx="432048" cy="0"/>
          </a:xfrm>
          <a:prstGeom prst="straightConnector1">
            <a:avLst/>
          </a:prstGeom>
          <a:ln w="19050">
            <a:solidFill>
              <a:srgbClr val="E95E4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81 Elipse"/>
          <p:cNvSpPr/>
          <p:nvPr/>
        </p:nvSpPr>
        <p:spPr>
          <a:xfrm>
            <a:off x="3995936" y="1844824"/>
            <a:ext cx="864096" cy="864096"/>
          </a:xfrm>
          <a:prstGeom prst="ellipse">
            <a:avLst/>
          </a:prstGeom>
          <a:solidFill>
            <a:srgbClr val="FF6916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5" name="84 CuadroTexto"/>
          <p:cNvSpPr txBox="1"/>
          <p:nvPr/>
        </p:nvSpPr>
        <p:spPr>
          <a:xfrm>
            <a:off x="3779912" y="2780928"/>
            <a:ext cx="151216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cs typeface="Arial" pitchFamily="34" charset="0"/>
              </a:rPr>
              <a:t>Documento queda en espera de firma en sistema Acepta.</a:t>
            </a:r>
            <a:endParaRPr lang="es-CL" sz="1100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2" charset="0"/>
              <a:cs typeface="Arial" pitchFamily="34" charset="0"/>
            </a:endParaRPr>
          </a:p>
        </p:txBody>
      </p:sp>
      <p:cxnSp>
        <p:nvCxnSpPr>
          <p:cNvPr id="86" name="85 Conector recto de flecha"/>
          <p:cNvCxnSpPr/>
          <p:nvPr/>
        </p:nvCxnSpPr>
        <p:spPr>
          <a:xfrm>
            <a:off x="4932040" y="2276872"/>
            <a:ext cx="432048" cy="0"/>
          </a:xfrm>
          <a:prstGeom prst="straightConnector1">
            <a:avLst/>
          </a:prstGeom>
          <a:ln w="19050">
            <a:solidFill>
              <a:srgbClr val="E95E4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7" name="86 Elipse"/>
          <p:cNvSpPr/>
          <p:nvPr/>
        </p:nvSpPr>
        <p:spPr>
          <a:xfrm>
            <a:off x="5436096" y="1844824"/>
            <a:ext cx="864096" cy="864096"/>
          </a:xfrm>
          <a:prstGeom prst="ellipse">
            <a:avLst/>
          </a:prstGeom>
          <a:solidFill>
            <a:srgbClr val="FF6916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8" name="87 CuadroTexto"/>
          <p:cNvSpPr txBox="1"/>
          <p:nvPr/>
        </p:nvSpPr>
        <p:spPr>
          <a:xfrm>
            <a:off x="5220072" y="2780928"/>
            <a:ext cx="15121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cs typeface="Arial" pitchFamily="34" charset="0"/>
              </a:rPr>
              <a:t>El cliente verifica su identidad y firma el documento con su huella digital.</a:t>
            </a:r>
            <a:endParaRPr lang="es-CL" sz="1100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2" charset="0"/>
              <a:cs typeface="Arial" pitchFamily="34" charset="0"/>
            </a:endParaRPr>
          </a:p>
        </p:txBody>
      </p:sp>
      <p:sp>
        <p:nvSpPr>
          <p:cNvPr id="91" name="90 Rectángulo redondeado"/>
          <p:cNvSpPr/>
          <p:nvPr/>
        </p:nvSpPr>
        <p:spPr>
          <a:xfrm>
            <a:off x="1187624" y="4221088"/>
            <a:ext cx="3168352" cy="1944216"/>
          </a:xfrm>
          <a:prstGeom prst="roundRect">
            <a:avLst>
              <a:gd name="adj" fmla="val 5593"/>
            </a:avLst>
          </a:prstGeom>
          <a:noFill/>
          <a:ln>
            <a:solidFill>
              <a:srgbClr val="FF6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92" name="91 Rectángulo redondeado"/>
          <p:cNvSpPr/>
          <p:nvPr/>
        </p:nvSpPr>
        <p:spPr>
          <a:xfrm>
            <a:off x="4716016" y="4221088"/>
            <a:ext cx="3168352" cy="1944216"/>
          </a:xfrm>
          <a:prstGeom prst="roundRect">
            <a:avLst>
              <a:gd name="adj" fmla="val 5593"/>
            </a:avLst>
          </a:prstGeom>
          <a:noFill/>
          <a:ln>
            <a:solidFill>
              <a:srgbClr val="FF6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94" name="93 Elipse"/>
          <p:cNvSpPr/>
          <p:nvPr/>
        </p:nvSpPr>
        <p:spPr>
          <a:xfrm>
            <a:off x="1403648" y="1412776"/>
            <a:ext cx="288032" cy="288032"/>
          </a:xfrm>
          <a:prstGeom prst="ellipse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400" b="1" dirty="0" smtClean="0">
                <a:latin typeface="Helvetica" pitchFamily="2" charset="0"/>
              </a:rPr>
              <a:t>1</a:t>
            </a:r>
            <a:endParaRPr lang="es-CL" sz="1400" b="1" dirty="0">
              <a:latin typeface="Helvetica" pitchFamily="2" charset="0"/>
            </a:endParaRPr>
          </a:p>
        </p:txBody>
      </p:sp>
      <p:sp>
        <p:nvSpPr>
          <p:cNvPr id="96" name="95 Elipse"/>
          <p:cNvSpPr/>
          <p:nvPr/>
        </p:nvSpPr>
        <p:spPr>
          <a:xfrm>
            <a:off x="2843808" y="1412776"/>
            <a:ext cx="288032" cy="288032"/>
          </a:xfrm>
          <a:prstGeom prst="ellipse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400" b="1" dirty="0" smtClean="0">
                <a:latin typeface="Helvetica" pitchFamily="2" charset="0"/>
              </a:rPr>
              <a:t>2</a:t>
            </a:r>
            <a:endParaRPr lang="es-CL" sz="1400" b="1" dirty="0">
              <a:latin typeface="Helvetica" pitchFamily="2" charset="0"/>
            </a:endParaRPr>
          </a:p>
        </p:txBody>
      </p:sp>
      <p:sp>
        <p:nvSpPr>
          <p:cNvPr id="97" name="96 Elipse"/>
          <p:cNvSpPr/>
          <p:nvPr/>
        </p:nvSpPr>
        <p:spPr>
          <a:xfrm>
            <a:off x="4283968" y="1412776"/>
            <a:ext cx="288032" cy="288032"/>
          </a:xfrm>
          <a:prstGeom prst="ellipse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400" b="1" dirty="0" smtClean="0">
                <a:latin typeface="Helvetica" pitchFamily="2" charset="0"/>
              </a:rPr>
              <a:t>3</a:t>
            </a:r>
            <a:endParaRPr lang="es-CL" sz="1400" b="1" dirty="0">
              <a:latin typeface="Helvetica" pitchFamily="2" charset="0"/>
            </a:endParaRPr>
          </a:p>
        </p:txBody>
      </p:sp>
      <p:sp>
        <p:nvSpPr>
          <p:cNvPr id="98" name="97 Elipse"/>
          <p:cNvSpPr/>
          <p:nvPr/>
        </p:nvSpPr>
        <p:spPr>
          <a:xfrm>
            <a:off x="5724128" y="1412776"/>
            <a:ext cx="288032" cy="288032"/>
          </a:xfrm>
          <a:prstGeom prst="ellipse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400" b="1" dirty="0" smtClean="0">
                <a:latin typeface="Helvetica" pitchFamily="2" charset="0"/>
              </a:rPr>
              <a:t>4</a:t>
            </a:r>
            <a:endParaRPr lang="es-CL" sz="1400" b="1" dirty="0">
              <a:latin typeface="Helvetica" pitchFamily="2" charset="0"/>
            </a:endParaRPr>
          </a:p>
        </p:txBody>
      </p:sp>
      <p:pic>
        <p:nvPicPr>
          <p:cNvPr id="99" name="98 Imagen" descr="pdf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2406" y="1988840"/>
            <a:ext cx="447369" cy="576064"/>
          </a:xfrm>
          <a:prstGeom prst="rect">
            <a:avLst/>
          </a:prstGeom>
        </p:spPr>
      </p:pic>
      <p:pic>
        <p:nvPicPr>
          <p:cNvPr id="100" name="99 Imagen" descr="02.png"/>
          <p:cNvPicPr>
            <a:picLocks noChangeAspect="1"/>
          </p:cNvPicPr>
          <p:nvPr/>
        </p:nvPicPr>
        <p:blipFill>
          <a:blip r:embed="rId10" cstate="print"/>
          <a:srcRect b="-3669"/>
          <a:stretch>
            <a:fillRect/>
          </a:stretch>
        </p:blipFill>
        <p:spPr>
          <a:xfrm>
            <a:off x="2627784" y="1916832"/>
            <a:ext cx="720080" cy="792088"/>
          </a:xfrm>
          <a:prstGeom prst="rect">
            <a:avLst/>
          </a:prstGeom>
        </p:spPr>
      </p:pic>
      <p:sp>
        <p:nvSpPr>
          <p:cNvPr id="101" name="100 Elipse"/>
          <p:cNvSpPr/>
          <p:nvPr/>
        </p:nvSpPr>
        <p:spPr>
          <a:xfrm>
            <a:off x="2555776" y="1844824"/>
            <a:ext cx="864096" cy="864096"/>
          </a:xfrm>
          <a:prstGeom prst="ellipse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02" name="101 Imagen" descr="03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211960" y="1988840"/>
            <a:ext cx="448135" cy="577050"/>
          </a:xfrm>
          <a:prstGeom prst="rect">
            <a:avLst/>
          </a:prstGeom>
        </p:spPr>
      </p:pic>
      <p:pic>
        <p:nvPicPr>
          <p:cNvPr id="103" name="102 Imagen" descr="04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436096" y="1844824"/>
            <a:ext cx="792088" cy="827821"/>
          </a:xfrm>
          <a:prstGeom prst="rect">
            <a:avLst/>
          </a:prstGeom>
        </p:spPr>
      </p:pic>
      <p:sp>
        <p:nvSpPr>
          <p:cNvPr id="105" name="104 Elipse"/>
          <p:cNvSpPr/>
          <p:nvPr/>
        </p:nvSpPr>
        <p:spPr>
          <a:xfrm>
            <a:off x="5436096" y="1844824"/>
            <a:ext cx="864096" cy="864096"/>
          </a:xfrm>
          <a:prstGeom prst="ellipse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="" xmlns:p14="http://schemas.microsoft.com/office/powerpoint/2010/main" val="343597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Felipe Urrea\Desktop\2014\Presentaciones\Brochure\Brochure-Servicios\11 DEC\10-10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11926"/>
            <a:ext cx="8707388" cy="2447174"/>
          </a:xfrm>
          <a:prstGeom prst="rect">
            <a:avLst/>
          </a:prstGeom>
          <a:noFill/>
        </p:spPr>
      </p:pic>
      <p:sp>
        <p:nvSpPr>
          <p:cNvPr id="10" name="Rectángulo redondeado 9"/>
          <p:cNvSpPr/>
          <p:nvPr/>
        </p:nvSpPr>
        <p:spPr>
          <a:xfrm>
            <a:off x="1331640" y="3356992"/>
            <a:ext cx="2952328" cy="2892077"/>
          </a:xfrm>
          <a:prstGeom prst="roundRect">
            <a:avLst/>
          </a:prstGeom>
          <a:noFill/>
          <a:ln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90000"/>
              </a:lnSpc>
              <a:buClr>
                <a:srgbClr val="FF6600"/>
              </a:buClr>
            </a:pPr>
            <a:r>
              <a:rPr lang="es-ES" sz="9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Arial"/>
              </a:rPr>
              <a:t>Diferentes Módulos de atención para cada Servicio:</a:t>
            </a:r>
          </a:p>
          <a:p>
            <a:pPr marL="171450" indent="-171450">
              <a:lnSpc>
                <a:spcPct val="90000"/>
              </a:lnSpc>
              <a:buClr>
                <a:srgbClr val="FF6600"/>
              </a:buClr>
            </a:pPr>
            <a:endParaRPr lang="es-ES" sz="900" dirty="0" smtClean="0">
              <a:solidFill>
                <a:schemeClr val="bg1">
                  <a:lumMod val="50000"/>
                </a:schemeClr>
              </a:solidFill>
              <a:latin typeface="Helvetica" pitchFamily="2" charset="0"/>
              <a:cs typeface="Arial"/>
            </a:endParaRPr>
          </a:p>
          <a:p>
            <a:pPr marL="171450" indent="-171450">
              <a:lnSpc>
                <a:spcPct val="90000"/>
              </a:lnSpc>
              <a:buClr>
                <a:srgbClr val="FF6600"/>
              </a:buClr>
              <a:buFont typeface="Arial"/>
              <a:buChar char="•"/>
            </a:pPr>
            <a:r>
              <a:rPr lang="es-ES" sz="9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Arial"/>
              </a:rPr>
              <a:t>AFP: Capital, Cruz Blanca.</a:t>
            </a:r>
          </a:p>
          <a:p>
            <a:pPr marL="171450" indent="-171450">
              <a:lnSpc>
                <a:spcPct val="90000"/>
              </a:lnSpc>
              <a:buClr>
                <a:srgbClr val="FF6600"/>
              </a:buClr>
              <a:buFont typeface="Arial"/>
              <a:buChar char="•"/>
            </a:pPr>
            <a:endParaRPr lang="es-ES" sz="900" dirty="0" smtClean="0">
              <a:solidFill>
                <a:schemeClr val="bg1">
                  <a:lumMod val="50000"/>
                </a:schemeClr>
              </a:solidFill>
              <a:latin typeface="Helvetica" pitchFamily="2" charset="0"/>
              <a:cs typeface="Arial"/>
            </a:endParaRPr>
          </a:p>
          <a:p>
            <a:pPr marL="171450" indent="-171450">
              <a:lnSpc>
                <a:spcPct val="90000"/>
              </a:lnSpc>
              <a:buClr>
                <a:srgbClr val="FF6600"/>
              </a:buClr>
              <a:buFont typeface="Arial"/>
              <a:buChar char="•"/>
            </a:pPr>
            <a:r>
              <a:rPr lang="es-ES" sz="900" dirty="0" err="1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Arial"/>
              </a:rPr>
              <a:t>Isapres</a:t>
            </a:r>
            <a:r>
              <a:rPr lang="es-ES" sz="9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Arial"/>
              </a:rPr>
              <a:t>: Colmena, </a:t>
            </a:r>
            <a:r>
              <a:rPr lang="es-ES" sz="900" dirty="0" err="1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Arial"/>
              </a:rPr>
              <a:t>Banmédica</a:t>
            </a:r>
            <a:r>
              <a:rPr lang="es-ES" sz="9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Arial"/>
              </a:rPr>
              <a:t>.</a:t>
            </a:r>
          </a:p>
          <a:p>
            <a:pPr marL="171450" indent="-171450">
              <a:lnSpc>
                <a:spcPct val="90000"/>
              </a:lnSpc>
              <a:buClr>
                <a:srgbClr val="FF6600"/>
              </a:buClr>
              <a:buFont typeface="Arial"/>
              <a:buChar char="•"/>
            </a:pPr>
            <a:endParaRPr lang="es-ES" sz="900" dirty="0" smtClean="0">
              <a:solidFill>
                <a:schemeClr val="bg1">
                  <a:lumMod val="50000"/>
                </a:schemeClr>
              </a:solidFill>
              <a:latin typeface="Helvetica" pitchFamily="2" charset="0"/>
              <a:cs typeface="Arial"/>
            </a:endParaRPr>
          </a:p>
          <a:p>
            <a:pPr marL="171450" indent="-171450">
              <a:lnSpc>
                <a:spcPct val="90000"/>
              </a:lnSpc>
              <a:buClr>
                <a:srgbClr val="FF6600"/>
              </a:buClr>
              <a:buFont typeface="Arial"/>
              <a:buChar char="•"/>
            </a:pPr>
            <a:r>
              <a:rPr lang="es-ES" sz="9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Arial"/>
              </a:rPr>
              <a:t>Compañías de Seguros: </a:t>
            </a:r>
            <a:r>
              <a:rPr lang="es-ES" sz="900" dirty="0" err="1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Arial"/>
              </a:rPr>
              <a:t>Euroamérica</a:t>
            </a:r>
            <a:r>
              <a:rPr lang="es-ES" sz="9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Arial"/>
              </a:rPr>
              <a:t>, </a:t>
            </a:r>
            <a:r>
              <a:rPr lang="es-ES" sz="900" dirty="0" err="1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Arial"/>
              </a:rPr>
              <a:t>Metlife</a:t>
            </a:r>
            <a:r>
              <a:rPr lang="es-ES" sz="9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Arial"/>
              </a:rPr>
              <a:t>.</a:t>
            </a:r>
          </a:p>
          <a:p>
            <a:pPr marL="628650" lvl="1" indent="-171450">
              <a:lnSpc>
                <a:spcPct val="90000"/>
              </a:lnSpc>
              <a:buClr>
                <a:srgbClr val="FF6600"/>
              </a:buClr>
            </a:pPr>
            <a:endParaRPr lang="es-ES" sz="900" dirty="0" smtClean="0">
              <a:solidFill>
                <a:schemeClr val="bg1">
                  <a:lumMod val="50000"/>
                </a:schemeClr>
              </a:solidFill>
              <a:latin typeface="Helvetica" pitchFamily="2" charset="0"/>
              <a:cs typeface="Arial"/>
            </a:endParaRPr>
          </a:p>
          <a:p>
            <a:pPr marL="171450" indent="-171450">
              <a:lnSpc>
                <a:spcPct val="90000"/>
              </a:lnSpc>
              <a:buClr>
                <a:srgbClr val="FF6600"/>
              </a:buClr>
            </a:pPr>
            <a:r>
              <a:rPr lang="es-ES" sz="9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Arial"/>
              </a:rPr>
              <a:t>Uso de Recursos del Banco:</a:t>
            </a:r>
          </a:p>
          <a:p>
            <a:pPr>
              <a:lnSpc>
                <a:spcPct val="90000"/>
              </a:lnSpc>
              <a:buClr>
                <a:srgbClr val="FF6600"/>
              </a:buClr>
            </a:pPr>
            <a:endParaRPr lang="es-ES" sz="900" dirty="0" smtClean="0">
              <a:solidFill>
                <a:schemeClr val="bg1">
                  <a:lumMod val="50000"/>
                </a:schemeClr>
              </a:solidFill>
              <a:latin typeface="Helvetica" pitchFamily="2" charset="0"/>
              <a:cs typeface="Arial"/>
            </a:endParaRPr>
          </a:p>
          <a:p>
            <a:pPr marL="171450" indent="-171450">
              <a:lnSpc>
                <a:spcPct val="90000"/>
              </a:lnSpc>
              <a:buClr>
                <a:srgbClr val="FF6600"/>
              </a:buClr>
              <a:buFont typeface="Arial"/>
              <a:buChar char="•"/>
            </a:pPr>
            <a:r>
              <a:rPr lang="es-ES" sz="9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Arial"/>
              </a:rPr>
              <a:t>Espacio físico, pudiéndose ocupar para otras cosas.</a:t>
            </a:r>
          </a:p>
          <a:p>
            <a:pPr marL="171450" indent="-171450">
              <a:lnSpc>
                <a:spcPct val="90000"/>
              </a:lnSpc>
              <a:buClr>
                <a:srgbClr val="FF6600"/>
              </a:buClr>
              <a:buFont typeface="Arial"/>
              <a:buChar char="•"/>
            </a:pPr>
            <a:endParaRPr lang="es-ES" sz="900" dirty="0" smtClean="0">
              <a:solidFill>
                <a:schemeClr val="bg1">
                  <a:lumMod val="50000"/>
                </a:schemeClr>
              </a:solidFill>
              <a:latin typeface="Helvetica" pitchFamily="2" charset="0"/>
              <a:cs typeface="Arial"/>
            </a:endParaRPr>
          </a:p>
          <a:p>
            <a:pPr marL="171450" indent="-171450">
              <a:lnSpc>
                <a:spcPct val="90000"/>
              </a:lnSpc>
              <a:buClr>
                <a:srgbClr val="FF6600"/>
              </a:buClr>
              <a:buFont typeface="Arial"/>
              <a:buChar char="•"/>
            </a:pPr>
            <a:r>
              <a:rPr lang="es-ES" sz="9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Arial"/>
              </a:rPr>
              <a:t>Implementación del espacio físico necesario: Mesas, Sillas,  Computadores, etc.</a:t>
            </a:r>
          </a:p>
          <a:p>
            <a:pPr marL="171450" indent="-171450">
              <a:lnSpc>
                <a:spcPct val="90000"/>
              </a:lnSpc>
              <a:buClr>
                <a:srgbClr val="FF6600"/>
              </a:buClr>
              <a:buFont typeface="Arial"/>
              <a:buChar char="•"/>
            </a:pPr>
            <a:endParaRPr lang="es-ES" sz="900" dirty="0" smtClean="0">
              <a:solidFill>
                <a:schemeClr val="bg1">
                  <a:lumMod val="50000"/>
                </a:schemeClr>
              </a:solidFill>
              <a:latin typeface="Helvetica" pitchFamily="2" charset="0"/>
              <a:cs typeface="Arial"/>
            </a:endParaRPr>
          </a:p>
          <a:p>
            <a:pPr marL="171450" indent="-171450">
              <a:lnSpc>
                <a:spcPct val="90000"/>
              </a:lnSpc>
              <a:buClr>
                <a:srgbClr val="FF6600"/>
              </a:buClr>
              <a:buFont typeface="Arial"/>
              <a:buChar char="•"/>
            </a:pPr>
            <a:r>
              <a:rPr lang="es-ES" sz="9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Arial"/>
              </a:rPr>
              <a:t>Número importante de personal para atender los diferentes módulos.</a:t>
            </a:r>
            <a:endParaRPr lang="es-ES" sz="900" dirty="0">
              <a:solidFill>
                <a:schemeClr val="bg1">
                  <a:lumMod val="50000"/>
                </a:schemeClr>
              </a:solidFill>
              <a:latin typeface="Helvetica" pitchFamily="2" charset="0"/>
              <a:cs typeface="Arial"/>
            </a:endParaRPr>
          </a:p>
        </p:txBody>
      </p:sp>
      <p:sp>
        <p:nvSpPr>
          <p:cNvPr id="27" name="Rectángulo redondeado 26"/>
          <p:cNvSpPr/>
          <p:nvPr/>
        </p:nvSpPr>
        <p:spPr>
          <a:xfrm>
            <a:off x="5076056" y="3356992"/>
            <a:ext cx="2940327" cy="2880320"/>
          </a:xfrm>
          <a:prstGeom prst="roundRect">
            <a:avLst/>
          </a:prstGeom>
          <a:noFill/>
          <a:ln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90000"/>
              </a:lnSpc>
              <a:buClr>
                <a:srgbClr val="FF6600"/>
              </a:buClr>
            </a:pPr>
            <a:r>
              <a:rPr lang="es-ES" sz="9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Arial"/>
              </a:rPr>
              <a:t>A través del Portal Online de Acepta, podrán reducir considerablemente:</a:t>
            </a:r>
          </a:p>
          <a:p>
            <a:pPr marL="171450" indent="-171450">
              <a:lnSpc>
                <a:spcPct val="90000"/>
              </a:lnSpc>
              <a:buClr>
                <a:srgbClr val="FF6600"/>
              </a:buClr>
              <a:buFont typeface="Arial"/>
              <a:buChar char="•"/>
            </a:pPr>
            <a:endParaRPr lang="es-ES" sz="900" dirty="0" smtClean="0">
              <a:solidFill>
                <a:schemeClr val="bg1">
                  <a:lumMod val="50000"/>
                </a:schemeClr>
              </a:solidFill>
              <a:latin typeface="Helvetica" pitchFamily="2" charset="0"/>
              <a:cs typeface="Arial"/>
            </a:endParaRPr>
          </a:p>
          <a:p>
            <a:pPr marL="171450" indent="-171450">
              <a:lnSpc>
                <a:spcPct val="90000"/>
              </a:lnSpc>
              <a:buClr>
                <a:srgbClr val="FF6600"/>
              </a:buClr>
            </a:pPr>
            <a:r>
              <a:rPr lang="es-ES" sz="9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Arial"/>
              </a:rPr>
              <a:t>Uso de Recursos del Banco:</a:t>
            </a:r>
          </a:p>
          <a:p>
            <a:pPr marL="171450" indent="-171450">
              <a:lnSpc>
                <a:spcPct val="90000"/>
              </a:lnSpc>
              <a:buClr>
                <a:srgbClr val="FF6600"/>
              </a:buClr>
              <a:buFont typeface="Arial" pitchFamily="34" charset="0"/>
              <a:buChar char="•"/>
            </a:pPr>
            <a:endParaRPr lang="es-ES" sz="900" dirty="0" smtClean="0">
              <a:solidFill>
                <a:schemeClr val="bg1">
                  <a:lumMod val="50000"/>
                </a:schemeClr>
              </a:solidFill>
              <a:latin typeface="Helvetica" pitchFamily="2" charset="0"/>
              <a:cs typeface="Arial"/>
            </a:endParaRPr>
          </a:p>
          <a:p>
            <a:pPr marL="171450" indent="-171450">
              <a:lnSpc>
                <a:spcPct val="90000"/>
              </a:lnSpc>
              <a:buClr>
                <a:srgbClr val="FF6600"/>
              </a:buClr>
              <a:buFont typeface="Arial" pitchFamily="34" charset="0"/>
              <a:buChar char="•"/>
            </a:pPr>
            <a:r>
              <a:rPr lang="es-ES" sz="9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Arial"/>
              </a:rPr>
              <a:t>El personal de RRHH del Banco encargado de los módulos, pudiendo necesitar desde sólo una persona.</a:t>
            </a:r>
          </a:p>
          <a:p>
            <a:pPr marL="171450" indent="-171450">
              <a:lnSpc>
                <a:spcPct val="90000"/>
              </a:lnSpc>
              <a:buClr>
                <a:srgbClr val="FF6600"/>
              </a:buClr>
              <a:buFont typeface="Arial" pitchFamily="34" charset="0"/>
              <a:buChar char="•"/>
            </a:pPr>
            <a:endParaRPr lang="es-ES" sz="900" dirty="0" smtClean="0">
              <a:solidFill>
                <a:schemeClr val="bg1">
                  <a:lumMod val="50000"/>
                </a:schemeClr>
              </a:solidFill>
              <a:latin typeface="Helvetica" pitchFamily="2" charset="0"/>
              <a:cs typeface="Arial"/>
            </a:endParaRPr>
          </a:p>
          <a:p>
            <a:pPr marL="171450" indent="-171450">
              <a:lnSpc>
                <a:spcPct val="90000"/>
              </a:lnSpc>
              <a:buClr>
                <a:srgbClr val="FF6600"/>
              </a:buClr>
              <a:buFont typeface="Arial" pitchFamily="34" charset="0"/>
              <a:buChar char="•"/>
            </a:pPr>
            <a:r>
              <a:rPr lang="es-ES" sz="9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Arial"/>
              </a:rPr>
              <a:t>Espacio físico.</a:t>
            </a:r>
          </a:p>
          <a:p>
            <a:pPr marL="171450" indent="-171450">
              <a:lnSpc>
                <a:spcPct val="90000"/>
              </a:lnSpc>
              <a:buClr>
                <a:srgbClr val="FF6600"/>
              </a:buClr>
              <a:buFont typeface="Arial" pitchFamily="34" charset="0"/>
              <a:buChar char="•"/>
            </a:pPr>
            <a:endParaRPr lang="es-ES" sz="900" dirty="0" smtClean="0">
              <a:solidFill>
                <a:schemeClr val="bg1">
                  <a:lumMod val="50000"/>
                </a:schemeClr>
              </a:solidFill>
              <a:latin typeface="Helvetica" pitchFamily="2" charset="0"/>
              <a:cs typeface="Arial"/>
            </a:endParaRPr>
          </a:p>
          <a:p>
            <a:pPr marL="171450" indent="-171450">
              <a:lnSpc>
                <a:spcPct val="90000"/>
              </a:lnSpc>
              <a:buClr>
                <a:srgbClr val="FF6600"/>
              </a:buClr>
              <a:buFont typeface="Arial" pitchFamily="34" charset="0"/>
              <a:buChar char="•"/>
            </a:pPr>
            <a:r>
              <a:rPr lang="es-ES" sz="9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cs typeface="Arial"/>
              </a:rPr>
              <a:t>Implementación del espacio físico.</a:t>
            </a:r>
          </a:p>
          <a:p>
            <a:pPr marL="171450" indent="-171450">
              <a:lnSpc>
                <a:spcPct val="90000"/>
              </a:lnSpc>
              <a:buClr>
                <a:srgbClr val="FF6600"/>
              </a:buClr>
            </a:pPr>
            <a:endParaRPr lang="es-ES" sz="900" dirty="0" smtClean="0">
              <a:solidFill>
                <a:schemeClr val="bg1">
                  <a:lumMod val="50000"/>
                </a:schemeClr>
              </a:solidFill>
              <a:latin typeface="Helvetica" pitchFamily="2" charset="0"/>
              <a:cs typeface="Arial"/>
            </a:endParaRPr>
          </a:p>
          <a:p>
            <a:pPr marL="171450" indent="-171450">
              <a:lnSpc>
                <a:spcPct val="90000"/>
              </a:lnSpc>
              <a:buClr>
                <a:srgbClr val="FF6600"/>
              </a:buClr>
            </a:pPr>
            <a:endParaRPr lang="es-ES" sz="900" dirty="0" smtClean="0">
              <a:solidFill>
                <a:schemeClr val="bg1">
                  <a:lumMod val="50000"/>
                </a:schemeClr>
              </a:solidFill>
              <a:latin typeface="Helvetica" pitchFamily="2" charset="0"/>
              <a:cs typeface="Arial"/>
            </a:endParaRPr>
          </a:p>
          <a:p>
            <a:pPr marL="171450" indent="-171450">
              <a:lnSpc>
                <a:spcPct val="90000"/>
              </a:lnSpc>
              <a:buClr>
                <a:srgbClr val="FF6600"/>
              </a:buClr>
            </a:pPr>
            <a:endParaRPr lang="es-ES" sz="900" dirty="0" smtClean="0">
              <a:solidFill>
                <a:schemeClr val="bg1">
                  <a:lumMod val="50000"/>
                </a:schemeClr>
              </a:solidFill>
              <a:latin typeface="Helvetica" pitchFamily="2" charset="0"/>
              <a:cs typeface="Arial"/>
            </a:endParaRPr>
          </a:p>
          <a:p>
            <a:pPr marL="171450" indent="-171450">
              <a:lnSpc>
                <a:spcPct val="90000"/>
              </a:lnSpc>
              <a:buClr>
                <a:srgbClr val="FF6600"/>
              </a:buClr>
            </a:pPr>
            <a:endParaRPr lang="es-ES" sz="900" dirty="0" smtClean="0">
              <a:solidFill>
                <a:schemeClr val="bg1">
                  <a:lumMod val="50000"/>
                </a:schemeClr>
              </a:solidFill>
              <a:latin typeface="Helvetica" pitchFamily="2" charset="0"/>
              <a:cs typeface="Arial"/>
            </a:endParaRPr>
          </a:p>
          <a:p>
            <a:pPr marL="171450" indent="-171450">
              <a:lnSpc>
                <a:spcPct val="90000"/>
              </a:lnSpc>
              <a:buClr>
                <a:srgbClr val="FF6600"/>
              </a:buClr>
            </a:pPr>
            <a:endParaRPr lang="es-ES" sz="900" dirty="0" smtClean="0">
              <a:solidFill>
                <a:schemeClr val="bg1">
                  <a:lumMod val="50000"/>
                </a:schemeClr>
              </a:solidFill>
              <a:latin typeface="Helvetica" pitchFamily="2" charset="0"/>
              <a:cs typeface="Arial"/>
            </a:endParaRPr>
          </a:p>
          <a:p>
            <a:pPr marL="171450" indent="-171450">
              <a:lnSpc>
                <a:spcPct val="90000"/>
              </a:lnSpc>
              <a:buClr>
                <a:srgbClr val="FF6600"/>
              </a:buClr>
            </a:pPr>
            <a:endParaRPr lang="es-ES" sz="900" dirty="0" smtClean="0">
              <a:solidFill>
                <a:schemeClr val="bg1">
                  <a:lumMod val="50000"/>
                </a:schemeClr>
              </a:solidFill>
              <a:latin typeface="Helvetica" pitchFamily="2" charset="0"/>
              <a:cs typeface="Arial"/>
            </a:endParaRPr>
          </a:p>
          <a:p>
            <a:pPr marL="171450" indent="-171450">
              <a:lnSpc>
                <a:spcPct val="90000"/>
              </a:lnSpc>
              <a:buClr>
                <a:srgbClr val="FF6600"/>
              </a:buClr>
            </a:pPr>
            <a:endParaRPr lang="es-ES" sz="900" dirty="0" smtClean="0">
              <a:solidFill>
                <a:schemeClr val="bg1">
                  <a:lumMod val="50000"/>
                </a:schemeClr>
              </a:solidFill>
              <a:latin typeface="Helvetica" pitchFamily="2" charset="0"/>
              <a:cs typeface="Arial"/>
            </a:endParaRPr>
          </a:p>
        </p:txBody>
      </p:sp>
      <p:pic>
        <p:nvPicPr>
          <p:cNvPr id="16" name="15 Imagen" descr="footer-9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6599075"/>
            <a:ext cx="8784976" cy="84308"/>
          </a:xfrm>
          <a:prstGeom prst="rect">
            <a:avLst/>
          </a:prstGeom>
        </p:spPr>
      </p:pic>
      <p:sp>
        <p:nvSpPr>
          <p:cNvPr id="19" name="18 CuadroTexto"/>
          <p:cNvSpPr txBox="1"/>
          <p:nvPr/>
        </p:nvSpPr>
        <p:spPr>
          <a:xfrm>
            <a:off x="107504" y="6309320"/>
            <a:ext cx="1170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200" b="1" dirty="0" smtClean="0">
                <a:solidFill>
                  <a:srgbClr val="868686"/>
                </a:solidFill>
                <a:latin typeface="Helvetica" pitchFamily="2" charset="0"/>
              </a:rPr>
              <a:t>www.i-med.cl</a:t>
            </a:r>
            <a:endParaRPr lang="es-CL" sz="1200" b="1" dirty="0">
              <a:solidFill>
                <a:srgbClr val="868686"/>
              </a:solidFill>
              <a:latin typeface="Helvetica" pitchFamily="2" charset="0"/>
            </a:endParaRPr>
          </a:p>
        </p:txBody>
      </p:sp>
      <p:pic>
        <p:nvPicPr>
          <p:cNvPr id="20" name="Picture 3" descr="C:\Users\Felipe Urrea\Desktop\2014\Presentaciones\Brochure\Cuenta Medica Electronica\logo02-9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2060848"/>
            <a:ext cx="688975" cy="1036638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</a:ln>
        </p:spPr>
      </p:pic>
      <p:sp>
        <p:nvSpPr>
          <p:cNvPr id="22" name="21 CuadroTexto"/>
          <p:cNvSpPr txBox="1"/>
          <p:nvPr/>
        </p:nvSpPr>
        <p:spPr>
          <a:xfrm>
            <a:off x="6277407" y="6309320"/>
            <a:ext cx="2759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CL" sz="1200" b="1" dirty="0" smtClean="0">
                <a:solidFill>
                  <a:srgbClr val="868686"/>
                </a:solidFill>
                <a:latin typeface="Helvetica" pitchFamily="2" charset="0"/>
              </a:rPr>
              <a:t>Documento Electrónico Certificado</a:t>
            </a:r>
            <a:endParaRPr lang="es-CL" sz="1200" b="1" dirty="0">
              <a:solidFill>
                <a:srgbClr val="868686"/>
              </a:solidFill>
              <a:latin typeface="Helvetica" pitchFamily="2" charset="0"/>
            </a:endParaRPr>
          </a:p>
        </p:txBody>
      </p:sp>
      <p:pic>
        <p:nvPicPr>
          <p:cNvPr id="5" name="Imagen 4" descr="LOGO DEC VALIDEZ-02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2160" y="5259911"/>
            <a:ext cx="1152128" cy="1043759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</p:pic>
      <p:sp>
        <p:nvSpPr>
          <p:cNvPr id="23" name="22 CuadroTexto"/>
          <p:cNvSpPr txBox="1"/>
          <p:nvPr/>
        </p:nvSpPr>
        <p:spPr>
          <a:xfrm>
            <a:off x="2051720" y="2924944"/>
            <a:ext cx="1440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cs typeface="Arial" pitchFamily="34" charset="0"/>
              </a:rPr>
              <a:t>Banco Santander</a:t>
            </a:r>
          </a:p>
          <a:p>
            <a:pPr algn="ctr"/>
            <a:r>
              <a:rPr lang="es-ES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cs typeface="Arial" pitchFamily="34" charset="0"/>
              </a:rPr>
              <a:t>sin DEC</a:t>
            </a:r>
            <a:endParaRPr lang="es-CL" sz="1100" b="1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2" charset="0"/>
              <a:cs typeface="Arial" pitchFamily="34" charset="0"/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5868144" y="2924944"/>
            <a:ext cx="13681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b="1" dirty="0" smtClean="0">
                <a:solidFill>
                  <a:srgbClr val="FF6916"/>
                </a:solidFill>
                <a:latin typeface="Helvetica" pitchFamily="2" charset="0"/>
                <a:cs typeface="Arial" pitchFamily="34" charset="0"/>
              </a:rPr>
              <a:t>Banco Santander</a:t>
            </a:r>
          </a:p>
          <a:p>
            <a:pPr algn="ctr"/>
            <a:r>
              <a:rPr lang="es-ES" sz="1100" b="1" dirty="0" smtClean="0">
                <a:solidFill>
                  <a:srgbClr val="FF6916"/>
                </a:solidFill>
                <a:latin typeface="Helvetica" pitchFamily="2" charset="0"/>
                <a:cs typeface="Arial" pitchFamily="34" charset="0"/>
              </a:rPr>
              <a:t>con DEC</a:t>
            </a:r>
            <a:endParaRPr lang="es-CL" sz="1100" b="1" dirty="0">
              <a:solidFill>
                <a:srgbClr val="FF6916"/>
              </a:solidFill>
              <a:latin typeface="Helvetica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102346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 descr="final-9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12161" y="3515455"/>
            <a:ext cx="3131840" cy="3342545"/>
          </a:xfrm>
          <a:prstGeom prst="rect">
            <a:avLst/>
          </a:prstGeom>
        </p:spPr>
      </p:pic>
      <p:pic>
        <p:nvPicPr>
          <p:cNvPr id="5" name="4 Imagen" descr="logo-89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7784" y="2830624"/>
            <a:ext cx="797833" cy="1196752"/>
          </a:xfrm>
          <a:prstGeom prst="rect">
            <a:avLst/>
          </a:prstGeom>
        </p:spPr>
      </p:pic>
      <p:sp>
        <p:nvSpPr>
          <p:cNvPr id="8" name="7 CuadroTexto"/>
          <p:cNvSpPr txBox="1"/>
          <p:nvPr/>
        </p:nvSpPr>
        <p:spPr>
          <a:xfrm>
            <a:off x="3707904" y="3105835"/>
            <a:ext cx="1532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200" dirty="0" smtClean="0">
                <a:solidFill>
                  <a:srgbClr val="868686"/>
                </a:solidFill>
                <a:latin typeface="Helvetica" pitchFamily="2" charset="0"/>
              </a:rPr>
              <a:t>www.i-med.cl</a:t>
            </a:r>
          </a:p>
          <a:p>
            <a:r>
              <a:rPr lang="es-CL" sz="1200" dirty="0" smtClean="0">
                <a:solidFill>
                  <a:srgbClr val="868686"/>
                </a:solidFill>
                <a:latin typeface="Helvetica" pitchFamily="2" charset="0"/>
              </a:rPr>
              <a:t>comercial@i-med.cl</a:t>
            </a:r>
          </a:p>
          <a:p>
            <a:r>
              <a:rPr lang="es-CL" sz="1200" dirty="0" smtClean="0">
                <a:solidFill>
                  <a:srgbClr val="868686"/>
                </a:solidFill>
                <a:latin typeface="Helvetica" pitchFamily="2" charset="0"/>
              </a:rPr>
              <a:t>+562 2714 9500</a:t>
            </a:r>
            <a:endParaRPr lang="es-CL" sz="1200" dirty="0">
              <a:solidFill>
                <a:srgbClr val="868686"/>
              </a:solidFill>
              <a:latin typeface="Helvetic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 descr="logo-8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0"/>
            <a:ext cx="605812" cy="908720"/>
          </a:xfrm>
          <a:prstGeom prst="rect">
            <a:avLst/>
          </a:prstGeom>
        </p:spPr>
      </p:pic>
      <p:pic>
        <p:nvPicPr>
          <p:cNvPr id="6" name="5 Imagen" descr="footer-9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6599075"/>
            <a:ext cx="8784976" cy="84308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107504" y="6309320"/>
            <a:ext cx="1170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200" b="1" dirty="0" smtClean="0">
                <a:solidFill>
                  <a:srgbClr val="868686"/>
                </a:solidFill>
                <a:latin typeface="Helvetica" pitchFamily="2" charset="0"/>
              </a:rPr>
              <a:t>www.i-med.cl</a:t>
            </a:r>
            <a:endParaRPr lang="es-CL" sz="1200" b="1" dirty="0">
              <a:solidFill>
                <a:srgbClr val="868686"/>
              </a:solidFill>
              <a:latin typeface="Helvetica" pitchFamily="2" charset="0"/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971600" y="3429000"/>
            <a:ext cx="6192688" cy="18002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 	</a:t>
            </a:r>
            <a:endParaRPr lang="es-CL" dirty="0"/>
          </a:p>
        </p:txBody>
      </p:sp>
      <p:sp>
        <p:nvSpPr>
          <p:cNvPr id="11" name="10 CuadroTexto"/>
          <p:cNvSpPr txBox="1"/>
          <p:nvPr/>
        </p:nvSpPr>
        <p:spPr>
          <a:xfrm>
            <a:off x="1187624" y="2492896"/>
            <a:ext cx="36535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400" b="1" dirty="0" smtClean="0">
                <a:solidFill>
                  <a:srgbClr val="FF6916"/>
                </a:solidFill>
                <a:latin typeface="Helvetica Neue" pitchFamily="2"/>
              </a:rPr>
              <a:t>Documento Electrónico</a:t>
            </a:r>
          </a:p>
          <a:p>
            <a:r>
              <a:rPr lang="es-CL" sz="2400" b="1" dirty="0" smtClean="0">
                <a:solidFill>
                  <a:srgbClr val="FF6916"/>
                </a:solidFill>
                <a:latin typeface="Helvetica Neue" pitchFamily="2"/>
              </a:rPr>
              <a:t>Certificado</a:t>
            </a:r>
            <a:endParaRPr lang="es-CL" sz="2400" b="1" dirty="0">
              <a:solidFill>
                <a:srgbClr val="FF6916"/>
              </a:solidFill>
              <a:latin typeface="Helvetica Neue" pitchFamily="2"/>
            </a:endParaRPr>
          </a:p>
        </p:txBody>
      </p:sp>
      <p:sp>
        <p:nvSpPr>
          <p:cNvPr id="13" name="CuadroTexto 14"/>
          <p:cNvSpPr txBox="1"/>
          <p:nvPr/>
        </p:nvSpPr>
        <p:spPr>
          <a:xfrm>
            <a:off x="1187624" y="3501008"/>
            <a:ext cx="3816424" cy="1797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900"/>
              </a:lnSpc>
            </a:pPr>
            <a:r>
              <a:rPr lang="es-ES" sz="1200" dirty="0" smtClean="0">
                <a:solidFill>
                  <a:srgbClr val="868686"/>
                </a:solidFill>
                <a:latin typeface="Helvetica" pitchFamily="34" charset="0"/>
                <a:cs typeface="Helvetica" pitchFamily="34" charset="0"/>
              </a:rPr>
              <a:t>Permite la firma en procesos médicos como ingreso a hospitalización, consentimiento clínico, ingreso a urgencia, procedimientos y altas. También sirve para firmar los procesos administrativos de contratos de trabajo, órdenes de compra, pólizas de seguro, actas y minutas, entre otros documentos.</a:t>
            </a:r>
          </a:p>
          <a:p>
            <a:pPr>
              <a:lnSpc>
                <a:spcPts val="1900"/>
              </a:lnSpc>
            </a:pPr>
            <a:endParaRPr lang="es-ES" sz="1200" dirty="0">
              <a:solidFill>
                <a:srgbClr val="868686"/>
              </a:solidFill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026" name="Picture 2" descr="C:\Users\Felipe Urrea\Desktop\2014\Presentaciones\Brochure\Brochure-Servicios\11 DEC\02-9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24648" y="1506265"/>
            <a:ext cx="3479800" cy="3290887"/>
          </a:xfrm>
          <a:prstGeom prst="rect">
            <a:avLst/>
          </a:prstGeom>
          <a:noFill/>
        </p:spPr>
      </p:pic>
      <p:sp>
        <p:nvSpPr>
          <p:cNvPr id="12" name="11 CuadroTexto"/>
          <p:cNvSpPr txBox="1"/>
          <p:nvPr/>
        </p:nvSpPr>
        <p:spPr>
          <a:xfrm>
            <a:off x="6277407" y="6309320"/>
            <a:ext cx="2759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CL" sz="1200" b="1" dirty="0" smtClean="0">
                <a:solidFill>
                  <a:srgbClr val="868686"/>
                </a:solidFill>
                <a:latin typeface="Helvetica" pitchFamily="2" charset="0"/>
              </a:rPr>
              <a:t>Documento Electrónico Certificado</a:t>
            </a:r>
            <a:endParaRPr lang="es-CL" sz="1200" b="1" dirty="0">
              <a:solidFill>
                <a:srgbClr val="868686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6699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9 Imagen" descr="02-9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2535" y="116632"/>
            <a:ext cx="8711035" cy="2448271"/>
          </a:xfrm>
          <a:prstGeom prst="rect">
            <a:avLst/>
          </a:prstGeom>
        </p:spPr>
      </p:pic>
      <p:pic>
        <p:nvPicPr>
          <p:cNvPr id="12" name="11 Imagen" descr="03-9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35696" y="2780928"/>
            <a:ext cx="3047748" cy="3669489"/>
          </a:xfrm>
          <a:prstGeom prst="rect">
            <a:avLst/>
          </a:prstGeom>
        </p:spPr>
      </p:pic>
      <p:pic>
        <p:nvPicPr>
          <p:cNvPr id="2" name="1 Imagen" descr="footer-9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6599075"/>
            <a:ext cx="8784976" cy="84308"/>
          </a:xfrm>
          <a:prstGeom prst="rect">
            <a:avLst/>
          </a:prstGeom>
        </p:spPr>
      </p:pic>
      <p:sp>
        <p:nvSpPr>
          <p:cNvPr id="3" name="2 CuadroTexto"/>
          <p:cNvSpPr txBox="1"/>
          <p:nvPr/>
        </p:nvSpPr>
        <p:spPr>
          <a:xfrm>
            <a:off x="107504" y="6309320"/>
            <a:ext cx="1170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200" b="1" dirty="0" smtClean="0">
                <a:solidFill>
                  <a:srgbClr val="868686"/>
                </a:solidFill>
                <a:latin typeface="Helvetica" pitchFamily="2" charset="0"/>
              </a:rPr>
              <a:t>www.i-med.cl</a:t>
            </a:r>
            <a:endParaRPr lang="es-CL" sz="1200" b="1" dirty="0">
              <a:solidFill>
                <a:srgbClr val="868686"/>
              </a:solidFill>
              <a:latin typeface="Helvetica" pitchFamily="2" charset="0"/>
            </a:endParaRPr>
          </a:p>
        </p:txBody>
      </p:sp>
      <p:pic>
        <p:nvPicPr>
          <p:cNvPr id="5" name="Picture 3" descr="C:\Users\Felipe Urrea\Desktop\2014\Presentaciones\Brochure\Cuenta Medica Electronica\logo02-90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02705" y="2248346"/>
            <a:ext cx="688975" cy="1036638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</a:ln>
        </p:spPr>
      </p:pic>
      <p:sp>
        <p:nvSpPr>
          <p:cNvPr id="6" name="5 CuadroTexto"/>
          <p:cNvSpPr txBox="1"/>
          <p:nvPr/>
        </p:nvSpPr>
        <p:spPr>
          <a:xfrm>
            <a:off x="467544" y="4077072"/>
            <a:ext cx="1619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b="1" dirty="0" smtClean="0">
                <a:solidFill>
                  <a:srgbClr val="FF6916"/>
                </a:solidFill>
                <a:latin typeface="Helvetica Neue" pitchFamily="2"/>
              </a:rPr>
              <a:t>¿Qué es?</a:t>
            </a:r>
            <a:endParaRPr lang="es-CL" sz="2400" b="1" dirty="0">
              <a:solidFill>
                <a:srgbClr val="FF6916"/>
              </a:solidFill>
              <a:latin typeface="Helvetica Neue" pitchFamily="2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2539864" y="3212975"/>
            <a:ext cx="6336704" cy="2979381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 	</a:t>
            </a:r>
            <a:endParaRPr lang="es-CL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618259" y="3861048"/>
            <a:ext cx="612068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>
                <a:solidFill>
                  <a:srgbClr val="53565A"/>
                </a:solidFill>
                <a:latin typeface="Helvetica" pitchFamily="34" charset="0"/>
                <a:cs typeface="Helvetica" pitchFamily="34" charset="0"/>
              </a:rPr>
              <a:t>DEC Documento Electrónico Certificado, agiliza los trámites, evita la falsificación de firmas y adulteración de documentos, garantiza la privacidad de la información, ahorra los costos de impresión, transporte y almacenaje y permite acceder a los documentos en línea, desde cualquier lugar del mundo. </a:t>
            </a:r>
            <a:br>
              <a:rPr lang="es-ES" sz="1100" dirty="0" smtClean="0">
                <a:solidFill>
                  <a:srgbClr val="53565A"/>
                </a:solidFill>
                <a:latin typeface="Helvetica" pitchFamily="34" charset="0"/>
                <a:cs typeface="Helvetica" pitchFamily="34" charset="0"/>
              </a:rPr>
            </a:br>
            <a:r>
              <a:rPr lang="es-ES" sz="1100" dirty="0" smtClean="0">
                <a:solidFill>
                  <a:srgbClr val="53565A"/>
                </a:solidFill>
                <a:latin typeface="Helvetica" pitchFamily="34" charset="0"/>
                <a:cs typeface="Helvetica" pitchFamily="34" charset="0"/>
              </a:rPr>
              <a:t/>
            </a:r>
            <a:br>
              <a:rPr lang="es-ES" sz="1100" dirty="0" smtClean="0">
                <a:solidFill>
                  <a:srgbClr val="53565A"/>
                </a:solidFill>
                <a:latin typeface="Helvetica" pitchFamily="34" charset="0"/>
                <a:cs typeface="Helvetica" pitchFamily="34" charset="0"/>
              </a:rPr>
            </a:br>
            <a:r>
              <a:rPr lang="es-ES" sz="1100" dirty="0" smtClean="0">
                <a:solidFill>
                  <a:srgbClr val="53565A"/>
                </a:solidFill>
                <a:latin typeface="Helvetica" pitchFamily="34" charset="0"/>
                <a:cs typeface="Helvetica" pitchFamily="34" charset="0"/>
              </a:rPr>
              <a:t>DEC cuenta con respaldo legal y evita una serie de trámites burocráticos, simplificando el proceso a 5 simples pasos: se ingresa el </a:t>
            </a:r>
            <a:r>
              <a:rPr lang="es-ES" sz="1100" dirty="0" err="1" smtClean="0">
                <a:solidFill>
                  <a:srgbClr val="53565A"/>
                </a:solidFill>
                <a:latin typeface="Helvetica" pitchFamily="34" charset="0"/>
                <a:cs typeface="Helvetica" pitchFamily="34" charset="0"/>
              </a:rPr>
              <a:t>rut</a:t>
            </a:r>
            <a:r>
              <a:rPr lang="es-ES" sz="1100" dirty="0" smtClean="0">
                <a:solidFill>
                  <a:srgbClr val="53565A"/>
                </a:solidFill>
                <a:latin typeface="Helvetica" pitchFamily="34" charset="0"/>
                <a:cs typeface="Helvetica" pitchFamily="34" charset="0"/>
              </a:rPr>
              <a:t> al sistema, se lee el documento, se verifica su identidad, se firma digitalmente y ya cuenta con el respaldo del documento en DEC.</a:t>
            </a:r>
          </a:p>
          <a:p>
            <a:endParaRPr lang="es-ES" sz="1100" dirty="0">
              <a:solidFill>
                <a:srgbClr val="868686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6277407" y="6309320"/>
            <a:ext cx="2759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CL" sz="1200" b="1" dirty="0" smtClean="0">
                <a:solidFill>
                  <a:srgbClr val="868686"/>
                </a:solidFill>
                <a:latin typeface="Helvetica" pitchFamily="2" charset="0"/>
              </a:rPr>
              <a:t>Documento Electrónico Certificado</a:t>
            </a:r>
            <a:endParaRPr lang="es-CL" sz="1200" b="1" dirty="0">
              <a:solidFill>
                <a:srgbClr val="868686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6758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elipe Urrea\Desktop\2014\Presentaciones\Brochure\Brochure-Servicios\11 DEC\12-9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44624"/>
            <a:ext cx="8928993" cy="2089268"/>
          </a:xfrm>
          <a:prstGeom prst="rect">
            <a:avLst/>
          </a:prstGeom>
          <a:noFill/>
        </p:spPr>
      </p:pic>
      <p:sp>
        <p:nvSpPr>
          <p:cNvPr id="12" name="11 CuadroTexto"/>
          <p:cNvSpPr txBox="1"/>
          <p:nvPr/>
        </p:nvSpPr>
        <p:spPr>
          <a:xfrm>
            <a:off x="1120635" y="2908623"/>
            <a:ext cx="2371245" cy="196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600" dirty="0" smtClean="0">
                <a:solidFill>
                  <a:srgbClr val="FF6916"/>
                </a:solidFill>
                <a:latin typeface="Arial" pitchFamily="34" charset="0"/>
                <a:cs typeface="Arial" pitchFamily="34" charset="0"/>
              </a:rPr>
              <a:t>Procesos Médicos</a:t>
            </a:r>
            <a:endParaRPr lang="es-ES" sz="1200" dirty="0" smtClean="0">
              <a:solidFill>
                <a:srgbClr val="FF6916"/>
              </a:solidFill>
              <a:latin typeface="Arial" pitchFamily="34" charset="0"/>
              <a:cs typeface="Arial" pitchFamily="34" charset="0"/>
            </a:endParaRPr>
          </a:p>
          <a:p>
            <a:pPr marL="45450" algn="r">
              <a:lnSpc>
                <a:spcPct val="110000"/>
              </a:lnSpc>
              <a:buClr>
                <a:srgbClr val="E94E1B"/>
              </a:buClr>
            </a:pPr>
            <a:r>
              <a:rPr lang="es-ES" sz="1200" dirty="0" smtClean="0">
                <a:solidFill>
                  <a:srgbClr val="E46C0A"/>
                </a:solidFill>
                <a:latin typeface="Arial" pitchFamily="34" charset="0"/>
                <a:cs typeface="Arial" pitchFamily="34" charset="0"/>
              </a:rPr>
              <a:t>•</a:t>
            </a:r>
            <a:r>
              <a:rPr lang="es-E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Procesos </a:t>
            </a:r>
            <a:r>
              <a:rPr lang="es-E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de Admisión Clínica</a:t>
            </a:r>
            <a:endParaRPr lang="es-ES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45450" algn="r">
              <a:lnSpc>
                <a:spcPct val="110000"/>
              </a:lnSpc>
              <a:buClr>
                <a:srgbClr val="E94E1B"/>
              </a:buClr>
            </a:pPr>
            <a:r>
              <a:rPr lang="es-ES" sz="1200" dirty="0">
                <a:solidFill>
                  <a:srgbClr val="E46C0A"/>
                </a:solidFill>
                <a:latin typeface="Arial" pitchFamily="34" charset="0"/>
                <a:cs typeface="Arial" pitchFamily="34" charset="0"/>
              </a:rPr>
              <a:t>•</a:t>
            </a:r>
            <a:r>
              <a:rPr lang="es-E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Consentimiento </a:t>
            </a:r>
            <a:r>
              <a:rPr lang="es-E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Clínico</a:t>
            </a:r>
          </a:p>
          <a:p>
            <a:pPr marL="45450" algn="r">
              <a:lnSpc>
                <a:spcPct val="110000"/>
              </a:lnSpc>
              <a:buClr>
                <a:srgbClr val="E94E1B"/>
              </a:buClr>
            </a:pPr>
            <a:r>
              <a:rPr lang="es-ES" sz="1200" dirty="0">
                <a:solidFill>
                  <a:srgbClr val="E46C0A"/>
                </a:solidFill>
                <a:latin typeface="Arial" pitchFamily="34" charset="0"/>
                <a:cs typeface="Arial" pitchFamily="34" charset="0"/>
              </a:rPr>
              <a:t>•</a:t>
            </a:r>
            <a:r>
              <a:rPr lang="es-E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Ficha </a:t>
            </a:r>
            <a:r>
              <a:rPr lang="es-E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Médica</a:t>
            </a:r>
          </a:p>
          <a:p>
            <a:pPr marL="45450" algn="r">
              <a:lnSpc>
                <a:spcPct val="110000"/>
              </a:lnSpc>
              <a:buClr>
                <a:srgbClr val="E94E1B"/>
              </a:buClr>
            </a:pPr>
            <a:r>
              <a:rPr lang="es-ES" sz="1200" dirty="0">
                <a:solidFill>
                  <a:srgbClr val="E46C0A"/>
                </a:solidFill>
                <a:latin typeface="Arial" pitchFamily="34" charset="0"/>
                <a:cs typeface="Arial" pitchFamily="34" charset="0"/>
              </a:rPr>
              <a:t>•</a:t>
            </a:r>
            <a:r>
              <a:rPr lang="es-E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Programa </a:t>
            </a:r>
            <a:r>
              <a:rPr lang="es-E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Médico</a:t>
            </a:r>
          </a:p>
          <a:p>
            <a:pPr marL="45450" algn="r">
              <a:lnSpc>
                <a:spcPct val="110000"/>
              </a:lnSpc>
              <a:buClr>
                <a:srgbClr val="E94E1B"/>
              </a:buClr>
            </a:pPr>
            <a:r>
              <a:rPr lang="es-ES" sz="1200" dirty="0">
                <a:solidFill>
                  <a:srgbClr val="E46C0A"/>
                </a:solidFill>
                <a:latin typeface="Arial" pitchFamily="34" charset="0"/>
                <a:cs typeface="Arial" pitchFamily="34" charset="0"/>
              </a:rPr>
              <a:t>•</a:t>
            </a:r>
            <a:r>
              <a:rPr lang="es-E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Ingreso </a:t>
            </a:r>
            <a:r>
              <a:rPr lang="es-E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a Urgencia</a:t>
            </a:r>
          </a:p>
          <a:p>
            <a:pPr marL="45450" algn="r">
              <a:lnSpc>
                <a:spcPct val="110000"/>
              </a:lnSpc>
              <a:buClr>
                <a:srgbClr val="E94E1B"/>
              </a:buClr>
            </a:pPr>
            <a:r>
              <a:rPr lang="es-ES" sz="1200" dirty="0">
                <a:solidFill>
                  <a:srgbClr val="E46C0A"/>
                </a:solidFill>
                <a:latin typeface="Arial" pitchFamily="34" charset="0"/>
                <a:cs typeface="Arial" pitchFamily="34" charset="0"/>
              </a:rPr>
              <a:t>•</a:t>
            </a:r>
            <a:r>
              <a:rPr lang="es-E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Procedimientos</a:t>
            </a:r>
            <a:endParaRPr lang="es-ES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45450" algn="r">
              <a:lnSpc>
                <a:spcPct val="110000"/>
              </a:lnSpc>
              <a:buClr>
                <a:srgbClr val="E94E1B"/>
              </a:buClr>
            </a:pPr>
            <a:r>
              <a:rPr lang="es-ES" sz="1200" dirty="0">
                <a:solidFill>
                  <a:srgbClr val="E46C0A"/>
                </a:solidFill>
                <a:latin typeface="Arial" pitchFamily="34" charset="0"/>
                <a:cs typeface="Arial" pitchFamily="34" charset="0"/>
              </a:rPr>
              <a:t>•</a:t>
            </a:r>
            <a:r>
              <a:rPr lang="es-E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Altas</a:t>
            </a:r>
            <a:endParaRPr lang="es-ES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45450" algn="r">
              <a:lnSpc>
                <a:spcPct val="110000"/>
              </a:lnSpc>
              <a:buClr>
                <a:srgbClr val="E94E1B"/>
              </a:buClr>
            </a:pPr>
            <a:r>
              <a:rPr lang="es-ES" sz="1200" dirty="0">
                <a:solidFill>
                  <a:srgbClr val="E46C0A"/>
                </a:solidFill>
                <a:latin typeface="Arial" pitchFamily="34" charset="0"/>
                <a:cs typeface="Arial" pitchFamily="34" charset="0"/>
              </a:rPr>
              <a:t>•</a:t>
            </a:r>
            <a:r>
              <a:rPr lang="es-E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Otros </a:t>
            </a:r>
            <a:r>
              <a:rPr lang="es-E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Documentos</a:t>
            </a:r>
            <a:endParaRPr lang="es-CL" sz="16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539552" y="4924068"/>
            <a:ext cx="3024085" cy="13511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600" dirty="0" smtClean="0">
                <a:solidFill>
                  <a:srgbClr val="FF6916"/>
                </a:solidFill>
                <a:latin typeface="Arial" pitchFamily="34" charset="0"/>
                <a:cs typeface="Arial" pitchFamily="34" charset="0"/>
              </a:rPr>
              <a:t>RRHH y Administración Interna</a:t>
            </a:r>
          </a:p>
          <a:p>
            <a:pPr marL="45450" algn="r">
              <a:lnSpc>
                <a:spcPct val="110000"/>
              </a:lnSpc>
              <a:buClr>
                <a:srgbClr val="E94E1B"/>
              </a:buClr>
            </a:pPr>
            <a:r>
              <a:rPr lang="es-ES" sz="1200" dirty="0">
                <a:solidFill>
                  <a:srgbClr val="E46C0A"/>
                </a:solidFill>
                <a:latin typeface="Arial" pitchFamily="34" charset="0"/>
                <a:cs typeface="Arial" pitchFamily="34" charset="0"/>
              </a:rPr>
              <a:t>•</a:t>
            </a:r>
            <a:r>
              <a:rPr lang="es-E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Contratos de </a:t>
            </a:r>
            <a:r>
              <a:rPr lang="es-E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trabajo</a:t>
            </a:r>
          </a:p>
          <a:p>
            <a:pPr marL="45450" algn="r">
              <a:lnSpc>
                <a:spcPct val="110000"/>
              </a:lnSpc>
              <a:buClr>
                <a:srgbClr val="E94E1B"/>
              </a:buClr>
            </a:pPr>
            <a:r>
              <a:rPr lang="es-ES" sz="1200" dirty="0">
                <a:solidFill>
                  <a:srgbClr val="E46C0A"/>
                </a:solidFill>
                <a:latin typeface="Arial" pitchFamily="34" charset="0"/>
                <a:cs typeface="Arial" pitchFamily="34" charset="0"/>
              </a:rPr>
              <a:t>• </a:t>
            </a:r>
            <a:r>
              <a:rPr lang="es-E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Órdenes </a:t>
            </a:r>
            <a:r>
              <a:rPr lang="es-E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de compra</a:t>
            </a:r>
          </a:p>
          <a:p>
            <a:pPr marL="45450" algn="r">
              <a:lnSpc>
                <a:spcPct val="110000"/>
              </a:lnSpc>
              <a:buClr>
                <a:srgbClr val="E94E1B"/>
              </a:buClr>
            </a:pPr>
            <a:r>
              <a:rPr lang="es-ES" sz="1200" dirty="0">
                <a:solidFill>
                  <a:srgbClr val="E46C0A"/>
                </a:solidFill>
                <a:latin typeface="Arial" pitchFamily="34" charset="0"/>
                <a:cs typeface="Arial" pitchFamily="34" charset="0"/>
              </a:rPr>
              <a:t>•</a:t>
            </a:r>
            <a:r>
              <a:rPr lang="es-E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Pólizas </a:t>
            </a:r>
            <a:r>
              <a:rPr lang="es-E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de seguro</a:t>
            </a:r>
          </a:p>
          <a:p>
            <a:pPr marL="45450" algn="r">
              <a:lnSpc>
                <a:spcPct val="110000"/>
              </a:lnSpc>
              <a:buClr>
                <a:srgbClr val="E94E1B"/>
              </a:buClr>
            </a:pPr>
            <a:r>
              <a:rPr lang="es-ES" sz="1200" dirty="0">
                <a:solidFill>
                  <a:srgbClr val="E46C0A"/>
                </a:solidFill>
                <a:latin typeface="Arial" pitchFamily="34" charset="0"/>
                <a:cs typeface="Arial" pitchFamily="34" charset="0"/>
              </a:rPr>
              <a:t>•</a:t>
            </a:r>
            <a:r>
              <a:rPr lang="es-E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Actas </a:t>
            </a:r>
            <a:r>
              <a:rPr lang="es-E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y minutas</a:t>
            </a:r>
          </a:p>
          <a:p>
            <a:pPr marL="45450" algn="r">
              <a:lnSpc>
                <a:spcPct val="110000"/>
              </a:lnSpc>
              <a:buClr>
                <a:srgbClr val="E94E1B"/>
              </a:buClr>
            </a:pPr>
            <a:r>
              <a:rPr lang="es-ES" sz="1200" dirty="0">
                <a:solidFill>
                  <a:srgbClr val="E46C0A"/>
                </a:solidFill>
                <a:latin typeface="Arial" pitchFamily="34" charset="0"/>
                <a:cs typeface="Arial" pitchFamily="34" charset="0"/>
              </a:rPr>
              <a:t>•</a:t>
            </a:r>
            <a:r>
              <a:rPr lang="es-E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Otros </a:t>
            </a:r>
            <a:r>
              <a:rPr lang="es-E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Documentos</a:t>
            </a:r>
            <a:endParaRPr lang="es-CL" sz="16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34 Grupo"/>
          <p:cNvGrpSpPr/>
          <p:nvPr/>
        </p:nvGrpSpPr>
        <p:grpSpPr>
          <a:xfrm flipH="1">
            <a:off x="3612558" y="2923804"/>
            <a:ext cx="563524" cy="2144728"/>
            <a:chOff x="5072066" y="2143116"/>
            <a:chExt cx="850113" cy="2144728"/>
          </a:xfrm>
        </p:grpSpPr>
        <p:cxnSp>
          <p:nvCxnSpPr>
            <p:cNvPr id="36" name="35 Conector recto"/>
            <p:cNvCxnSpPr/>
            <p:nvPr/>
          </p:nvCxnSpPr>
          <p:spPr>
            <a:xfrm rot="10800000">
              <a:off x="5493551" y="2143116"/>
              <a:ext cx="428628" cy="1588"/>
            </a:xfrm>
            <a:prstGeom prst="line">
              <a:avLst/>
            </a:prstGeom>
            <a:ln w="19050">
              <a:solidFill>
                <a:srgbClr val="E95E4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7" name="36 Conector recto"/>
            <p:cNvCxnSpPr/>
            <p:nvPr/>
          </p:nvCxnSpPr>
          <p:spPr>
            <a:xfrm rot="5400000">
              <a:off x="4429124" y="3214686"/>
              <a:ext cx="2143140" cy="1588"/>
            </a:xfrm>
            <a:prstGeom prst="line">
              <a:avLst/>
            </a:prstGeom>
            <a:ln w="19050">
              <a:solidFill>
                <a:srgbClr val="E95E4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37 Conector recto"/>
            <p:cNvCxnSpPr/>
            <p:nvPr/>
          </p:nvCxnSpPr>
          <p:spPr>
            <a:xfrm rot="10800000">
              <a:off x="5491170" y="4286256"/>
              <a:ext cx="428628" cy="1588"/>
            </a:xfrm>
            <a:prstGeom prst="line">
              <a:avLst/>
            </a:prstGeom>
            <a:ln w="19050">
              <a:solidFill>
                <a:srgbClr val="E95E4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9" name="38 Conector recto"/>
            <p:cNvCxnSpPr/>
            <p:nvPr/>
          </p:nvCxnSpPr>
          <p:spPr>
            <a:xfrm rot="10800000">
              <a:off x="5072066" y="3143248"/>
              <a:ext cx="428628" cy="1588"/>
            </a:xfrm>
            <a:prstGeom prst="line">
              <a:avLst/>
            </a:prstGeom>
            <a:ln w="19050">
              <a:solidFill>
                <a:srgbClr val="E95E4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4" name="34 Grupo"/>
          <p:cNvGrpSpPr/>
          <p:nvPr/>
        </p:nvGrpSpPr>
        <p:grpSpPr>
          <a:xfrm>
            <a:off x="5412758" y="2913544"/>
            <a:ext cx="563524" cy="2144728"/>
            <a:chOff x="5072066" y="2143116"/>
            <a:chExt cx="850113" cy="2144728"/>
          </a:xfrm>
        </p:grpSpPr>
        <p:cxnSp>
          <p:nvCxnSpPr>
            <p:cNvPr id="25" name="35 Conector recto"/>
            <p:cNvCxnSpPr/>
            <p:nvPr/>
          </p:nvCxnSpPr>
          <p:spPr>
            <a:xfrm rot="10800000">
              <a:off x="5493551" y="2143116"/>
              <a:ext cx="428628" cy="1588"/>
            </a:xfrm>
            <a:prstGeom prst="line">
              <a:avLst/>
            </a:prstGeom>
            <a:ln w="19050">
              <a:solidFill>
                <a:srgbClr val="E95E4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36 Conector recto"/>
            <p:cNvCxnSpPr/>
            <p:nvPr/>
          </p:nvCxnSpPr>
          <p:spPr>
            <a:xfrm rot="5400000">
              <a:off x="4429124" y="3214686"/>
              <a:ext cx="2143140" cy="1588"/>
            </a:xfrm>
            <a:prstGeom prst="line">
              <a:avLst/>
            </a:prstGeom>
            <a:ln w="19050">
              <a:solidFill>
                <a:srgbClr val="E95E4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37 Conector recto"/>
            <p:cNvCxnSpPr/>
            <p:nvPr/>
          </p:nvCxnSpPr>
          <p:spPr>
            <a:xfrm rot="10800000">
              <a:off x="5491170" y="4286256"/>
              <a:ext cx="428628" cy="1588"/>
            </a:xfrm>
            <a:prstGeom prst="line">
              <a:avLst/>
            </a:prstGeom>
            <a:ln w="19050">
              <a:solidFill>
                <a:srgbClr val="E95E4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38 Conector recto"/>
            <p:cNvCxnSpPr/>
            <p:nvPr/>
          </p:nvCxnSpPr>
          <p:spPr>
            <a:xfrm rot="10800000">
              <a:off x="5072066" y="3143248"/>
              <a:ext cx="428628" cy="1588"/>
            </a:xfrm>
            <a:prstGeom prst="line">
              <a:avLst/>
            </a:prstGeom>
            <a:ln w="19050">
              <a:solidFill>
                <a:srgbClr val="E95E4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6" name="Imagen 5" descr="logoDEC-0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074" y="3219273"/>
            <a:ext cx="1001136" cy="1638487"/>
          </a:xfrm>
          <a:prstGeom prst="rect">
            <a:avLst/>
          </a:prstGeom>
        </p:spPr>
      </p:pic>
      <p:sp>
        <p:nvSpPr>
          <p:cNvPr id="21" name="20 CuadroTexto"/>
          <p:cNvSpPr txBox="1"/>
          <p:nvPr/>
        </p:nvSpPr>
        <p:spPr>
          <a:xfrm>
            <a:off x="1043608" y="2204864"/>
            <a:ext cx="3150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400" b="1" dirty="0" smtClean="0">
                <a:solidFill>
                  <a:srgbClr val="FF6916"/>
                </a:solidFill>
                <a:latin typeface="Helvetica Neue" pitchFamily="2"/>
              </a:rPr>
              <a:t>Modelo Operacional</a:t>
            </a:r>
            <a:endParaRPr lang="es-CL" sz="2400" b="1" dirty="0">
              <a:solidFill>
                <a:srgbClr val="FF6916"/>
              </a:solidFill>
              <a:latin typeface="Helvetica Neue" pitchFamily="2"/>
            </a:endParaRPr>
          </a:p>
        </p:txBody>
      </p:sp>
      <p:pic>
        <p:nvPicPr>
          <p:cNvPr id="30" name="29 Imagen" descr="footer-9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6599075"/>
            <a:ext cx="8784976" cy="84308"/>
          </a:xfrm>
          <a:prstGeom prst="rect">
            <a:avLst/>
          </a:prstGeom>
        </p:spPr>
      </p:pic>
      <p:sp>
        <p:nvSpPr>
          <p:cNvPr id="40" name="39 CuadroTexto"/>
          <p:cNvSpPr txBox="1"/>
          <p:nvPr/>
        </p:nvSpPr>
        <p:spPr>
          <a:xfrm>
            <a:off x="107504" y="6309320"/>
            <a:ext cx="1170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200" b="1" dirty="0" smtClean="0">
                <a:solidFill>
                  <a:srgbClr val="868686"/>
                </a:solidFill>
                <a:latin typeface="Helvetica" pitchFamily="2" charset="0"/>
              </a:rPr>
              <a:t>www.i-med.cl</a:t>
            </a:r>
            <a:endParaRPr lang="es-CL" sz="1200" b="1" dirty="0">
              <a:solidFill>
                <a:srgbClr val="868686"/>
              </a:solidFill>
              <a:latin typeface="Helvetica" pitchFamily="2" charset="0"/>
            </a:endParaRPr>
          </a:p>
        </p:txBody>
      </p:sp>
      <p:pic>
        <p:nvPicPr>
          <p:cNvPr id="41" name="Picture 3" descr="C:\Users\Felipe Urrea\Desktop\2014\Presentaciones\Brochure\Cuenta Medica Electronica\logo02-90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56376" y="1624350"/>
            <a:ext cx="688975" cy="1036638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</a:ln>
        </p:spPr>
      </p:pic>
      <p:sp>
        <p:nvSpPr>
          <p:cNvPr id="42" name="41 CuadroTexto"/>
          <p:cNvSpPr txBox="1"/>
          <p:nvPr/>
        </p:nvSpPr>
        <p:spPr>
          <a:xfrm>
            <a:off x="6277407" y="6309320"/>
            <a:ext cx="2759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CL" sz="1200" b="1" dirty="0" smtClean="0">
                <a:solidFill>
                  <a:srgbClr val="868686"/>
                </a:solidFill>
                <a:latin typeface="Helvetica" pitchFamily="2" charset="0"/>
              </a:rPr>
              <a:t>Documento Electrónico Certificado</a:t>
            </a:r>
            <a:endParaRPr lang="es-CL" sz="1200" b="1" dirty="0">
              <a:solidFill>
                <a:srgbClr val="868686"/>
              </a:solidFill>
              <a:latin typeface="Helvetica" pitchFamily="2" charset="0"/>
            </a:endParaRPr>
          </a:p>
        </p:txBody>
      </p:sp>
      <p:sp>
        <p:nvSpPr>
          <p:cNvPr id="23" name="22 CuadroTexto"/>
          <p:cNvSpPr txBox="1"/>
          <p:nvPr/>
        </p:nvSpPr>
        <p:spPr>
          <a:xfrm>
            <a:off x="5364088" y="3129568"/>
            <a:ext cx="256672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buClr>
                <a:srgbClr val="E94E1B"/>
              </a:buClr>
            </a:pPr>
            <a:r>
              <a:rPr lang="es-ES" sz="1200" dirty="0" smtClean="0">
                <a:solidFill>
                  <a:srgbClr val="E46C0A"/>
                </a:solidFill>
                <a:latin typeface="Arial" pitchFamily="34" charset="0"/>
                <a:cs typeface="Arial" pitchFamily="34" charset="0"/>
              </a:rPr>
              <a:t>• </a:t>
            </a:r>
            <a:r>
              <a:rPr lang="es-E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Cajas</a:t>
            </a:r>
          </a:p>
          <a:p>
            <a:pPr lvl="1">
              <a:buClr>
                <a:srgbClr val="E94E1B"/>
              </a:buClr>
            </a:pPr>
            <a:r>
              <a:rPr lang="es-ES" sz="1200" dirty="0">
                <a:solidFill>
                  <a:srgbClr val="E46C0A"/>
                </a:solidFill>
                <a:latin typeface="Arial" pitchFamily="34" charset="0"/>
                <a:cs typeface="Arial" pitchFamily="34" charset="0"/>
              </a:rPr>
              <a:t>•</a:t>
            </a:r>
            <a:r>
              <a:rPr lang="es-E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Mesón </a:t>
            </a:r>
            <a:r>
              <a:rPr lang="es-E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de atención público</a:t>
            </a:r>
          </a:p>
          <a:p>
            <a:pPr lvl="1">
              <a:buClr>
                <a:srgbClr val="E94E1B"/>
              </a:buClr>
            </a:pPr>
            <a:r>
              <a:rPr lang="es-ES" sz="1200" dirty="0">
                <a:solidFill>
                  <a:srgbClr val="E46C0A"/>
                </a:solidFill>
                <a:latin typeface="Arial" pitchFamily="34" charset="0"/>
                <a:cs typeface="Arial" pitchFamily="34" charset="0"/>
              </a:rPr>
              <a:t>•</a:t>
            </a:r>
            <a:r>
              <a:rPr lang="es-E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Ejecutivos </a:t>
            </a:r>
            <a:r>
              <a:rPr lang="es-E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de Cuenta</a:t>
            </a:r>
          </a:p>
          <a:p>
            <a:pPr lvl="1">
              <a:buClr>
                <a:srgbClr val="E94E1B"/>
              </a:buClr>
            </a:pPr>
            <a:r>
              <a:rPr lang="es-ES" sz="1200" dirty="0">
                <a:solidFill>
                  <a:srgbClr val="E46C0A"/>
                </a:solidFill>
                <a:latin typeface="Arial" pitchFamily="34" charset="0"/>
                <a:cs typeface="Arial" pitchFamily="34" charset="0"/>
              </a:rPr>
              <a:t>•</a:t>
            </a:r>
            <a:r>
              <a:rPr lang="es-E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Ejecutivos </a:t>
            </a:r>
            <a:r>
              <a:rPr lang="es-E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de Venta</a:t>
            </a:r>
          </a:p>
          <a:p>
            <a:pPr lvl="1">
              <a:buClr>
                <a:srgbClr val="E94E1B"/>
              </a:buClr>
            </a:pPr>
            <a:r>
              <a:rPr lang="es-ES" sz="1200" dirty="0">
                <a:solidFill>
                  <a:srgbClr val="E46C0A"/>
                </a:solidFill>
                <a:latin typeface="Arial" pitchFamily="34" charset="0"/>
                <a:cs typeface="Arial" pitchFamily="34" charset="0"/>
              </a:rPr>
              <a:t>•</a:t>
            </a:r>
            <a:r>
              <a:rPr lang="es-E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Red </a:t>
            </a:r>
            <a:r>
              <a:rPr lang="es-E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de salud I-</a:t>
            </a:r>
            <a:r>
              <a:rPr lang="es-E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Med</a:t>
            </a:r>
            <a:endParaRPr lang="es-ES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lvl="1">
              <a:buClr>
                <a:srgbClr val="E94E1B"/>
              </a:buClr>
            </a:pPr>
            <a:r>
              <a:rPr lang="es-ES" sz="1200" dirty="0">
                <a:solidFill>
                  <a:srgbClr val="E46C0A"/>
                </a:solidFill>
                <a:latin typeface="Arial" pitchFamily="34" charset="0"/>
                <a:cs typeface="Arial" pitchFamily="34" charset="0"/>
              </a:rPr>
              <a:t>•</a:t>
            </a:r>
            <a:r>
              <a:rPr lang="es-E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Prestadores</a:t>
            </a:r>
            <a:endParaRPr lang="es-ES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lvl="1">
              <a:buClr>
                <a:srgbClr val="E94E1B"/>
              </a:buClr>
            </a:pPr>
            <a:r>
              <a:rPr lang="es-ES" sz="1200" dirty="0">
                <a:solidFill>
                  <a:srgbClr val="E46C0A"/>
                </a:solidFill>
                <a:latin typeface="Arial" pitchFamily="34" charset="0"/>
                <a:cs typeface="Arial" pitchFamily="34" charset="0"/>
              </a:rPr>
              <a:t>•</a:t>
            </a:r>
            <a:r>
              <a:rPr lang="es-E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Clínicas</a:t>
            </a:r>
            <a:endParaRPr lang="es-ES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lvl="1">
              <a:buClr>
                <a:srgbClr val="E94E1B"/>
              </a:buClr>
            </a:pPr>
            <a:r>
              <a:rPr lang="es-ES" sz="1200" dirty="0">
                <a:solidFill>
                  <a:srgbClr val="E46C0A"/>
                </a:solidFill>
                <a:latin typeface="Arial" pitchFamily="34" charset="0"/>
                <a:cs typeface="Arial" pitchFamily="34" charset="0"/>
              </a:rPr>
              <a:t>•</a:t>
            </a:r>
            <a:r>
              <a:rPr lang="es-E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Hospitales</a:t>
            </a:r>
            <a:endParaRPr lang="es-ES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lvl="1">
              <a:buClr>
                <a:srgbClr val="E94E1B"/>
              </a:buClr>
            </a:pPr>
            <a:r>
              <a:rPr lang="es-ES" sz="1200" dirty="0">
                <a:solidFill>
                  <a:srgbClr val="E46C0A"/>
                </a:solidFill>
                <a:latin typeface="Arial" pitchFamily="34" charset="0"/>
                <a:cs typeface="Arial" pitchFamily="34" charset="0"/>
              </a:rPr>
              <a:t>• </a:t>
            </a:r>
            <a:r>
              <a:rPr lang="es-E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Otros </a:t>
            </a:r>
            <a:r>
              <a:rPr lang="es-E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Documentos</a:t>
            </a:r>
            <a:endParaRPr lang="es-CL" sz="16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2517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43 Imagen" descr="05-9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80312" y="1340768"/>
            <a:ext cx="1133762" cy="859465"/>
          </a:xfrm>
          <a:prstGeom prst="rect">
            <a:avLst/>
          </a:prstGeom>
        </p:spPr>
      </p:pic>
      <p:sp>
        <p:nvSpPr>
          <p:cNvPr id="55" name="54 Rectángulo"/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rgbClr val="FF69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9" name="58 CuadroTexto"/>
          <p:cNvSpPr txBox="1"/>
          <p:nvPr/>
        </p:nvSpPr>
        <p:spPr>
          <a:xfrm>
            <a:off x="323528" y="260648"/>
            <a:ext cx="35814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200" b="1" dirty="0" smtClean="0">
                <a:solidFill>
                  <a:schemeClr val="bg1"/>
                </a:solidFill>
                <a:latin typeface="Helvetica Neue" pitchFamily="2"/>
              </a:rPr>
              <a:t>Nuestra Empresa</a:t>
            </a:r>
            <a:endParaRPr lang="es-CL" sz="3200" b="1" dirty="0">
              <a:solidFill>
                <a:schemeClr val="bg1"/>
              </a:solidFill>
              <a:latin typeface="Helvetica Neue" pitchFamily="2"/>
            </a:endParaRPr>
          </a:p>
        </p:txBody>
      </p:sp>
      <p:pic>
        <p:nvPicPr>
          <p:cNvPr id="61" name="Picture 3" descr="C:\Users\Felipe Urrea\Desktop\2014\Presentaciones\Brochure\Cuenta Medica Electronica\logo02-9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87481" y="332656"/>
            <a:ext cx="688975" cy="1036638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</a:ln>
        </p:spPr>
      </p:pic>
      <p:pic>
        <p:nvPicPr>
          <p:cNvPr id="66" name="65 Imagen" descr="footer-90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512" y="6599075"/>
            <a:ext cx="8784976" cy="84308"/>
          </a:xfrm>
          <a:prstGeom prst="rect">
            <a:avLst/>
          </a:prstGeom>
        </p:spPr>
      </p:pic>
      <p:sp>
        <p:nvSpPr>
          <p:cNvPr id="67" name="66 CuadroTexto"/>
          <p:cNvSpPr txBox="1"/>
          <p:nvPr/>
        </p:nvSpPr>
        <p:spPr>
          <a:xfrm>
            <a:off x="107504" y="6309320"/>
            <a:ext cx="1170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200" b="1" dirty="0" smtClean="0">
                <a:solidFill>
                  <a:srgbClr val="868686"/>
                </a:solidFill>
                <a:latin typeface="Helvetica" pitchFamily="2" charset="0"/>
              </a:rPr>
              <a:t>www.i-med.cl</a:t>
            </a:r>
            <a:endParaRPr lang="es-CL" sz="1200" b="1" dirty="0">
              <a:solidFill>
                <a:srgbClr val="868686"/>
              </a:solidFill>
              <a:latin typeface="Helvetica" pitchFamily="2" charset="0"/>
            </a:endParaRPr>
          </a:p>
        </p:txBody>
      </p:sp>
      <p:sp>
        <p:nvSpPr>
          <p:cNvPr id="68" name="67 CuadroTexto"/>
          <p:cNvSpPr txBox="1"/>
          <p:nvPr/>
        </p:nvSpPr>
        <p:spPr>
          <a:xfrm>
            <a:off x="6277407" y="6309320"/>
            <a:ext cx="2759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CL" sz="1200" b="1" dirty="0" smtClean="0">
                <a:solidFill>
                  <a:srgbClr val="868686"/>
                </a:solidFill>
                <a:latin typeface="Helvetica" pitchFamily="2" charset="0"/>
              </a:rPr>
              <a:t>Documento Electrónico Certificado</a:t>
            </a:r>
            <a:endParaRPr lang="es-CL" sz="1200" b="1" dirty="0">
              <a:solidFill>
                <a:srgbClr val="868686"/>
              </a:solidFill>
              <a:latin typeface="Helvetica" pitchFamily="2" charset="0"/>
            </a:endParaRPr>
          </a:p>
        </p:txBody>
      </p:sp>
      <p:grpSp>
        <p:nvGrpSpPr>
          <p:cNvPr id="69" name="68 Grupo"/>
          <p:cNvGrpSpPr/>
          <p:nvPr/>
        </p:nvGrpSpPr>
        <p:grpSpPr>
          <a:xfrm>
            <a:off x="802233" y="1887905"/>
            <a:ext cx="6648450" cy="3989367"/>
            <a:chOff x="802233" y="1887905"/>
            <a:chExt cx="6648450" cy="3989367"/>
          </a:xfrm>
        </p:grpSpPr>
        <p:cxnSp>
          <p:nvCxnSpPr>
            <p:cNvPr id="25" name="82 Conector recto"/>
            <p:cNvCxnSpPr/>
            <p:nvPr/>
          </p:nvCxnSpPr>
          <p:spPr bwMode="auto">
            <a:xfrm flipV="1">
              <a:off x="2070645" y="3500189"/>
              <a:ext cx="4870450" cy="38100"/>
            </a:xfrm>
            <a:prstGeom prst="line">
              <a:avLst/>
            </a:prstGeom>
            <a:ln w="12700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ángulo redondeado 61"/>
            <p:cNvSpPr/>
            <p:nvPr/>
          </p:nvSpPr>
          <p:spPr>
            <a:xfrm>
              <a:off x="5721895" y="5443885"/>
              <a:ext cx="1662113" cy="433387"/>
            </a:xfrm>
            <a:prstGeom prst="roundRect">
              <a:avLst/>
            </a:prstGeom>
            <a:solidFill>
              <a:schemeClr val="bg1"/>
            </a:solidFill>
            <a:ln w="19050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"/>
            </a:p>
          </p:txBody>
        </p:sp>
        <p:sp>
          <p:nvSpPr>
            <p:cNvPr id="27" name="Rectángulo redondeado 62"/>
            <p:cNvSpPr/>
            <p:nvPr/>
          </p:nvSpPr>
          <p:spPr>
            <a:xfrm>
              <a:off x="3766095" y="5443885"/>
              <a:ext cx="1662113" cy="433387"/>
            </a:xfrm>
            <a:prstGeom prst="roundRect">
              <a:avLst/>
            </a:prstGeom>
            <a:solidFill>
              <a:schemeClr val="bg1"/>
            </a:solidFill>
            <a:ln w="19050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"/>
            </a:p>
          </p:txBody>
        </p:sp>
        <p:sp>
          <p:nvSpPr>
            <p:cNvPr id="28" name="Rectángulo redondeado 63"/>
            <p:cNvSpPr/>
            <p:nvPr/>
          </p:nvSpPr>
          <p:spPr>
            <a:xfrm>
              <a:off x="1891258" y="5443885"/>
              <a:ext cx="1660525" cy="433387"/>
            </a:xfrm>
            <a:prstGeom prst="roundRect">
              <a:avLst/>
            </a:prstGeom>
            <a:solidFill>
              <a:schemeClr val="bg1"/>
            </a:solidFill>
            <a:ln w="19050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9" name="25 Elipse"/>
            <p:cNvSpPr/>
            <p:nvPr/>
          </p:nvSpPr>
          <p:spPr bwMode="auto">
            <a:xfrm>
              <a:off x="989558" y="1887905"/>
              <a:ext cx="1006475" cy="100647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76200" cmpd="sng">
              <a:solidFill>
                <a:schemeClr val="bg1">
                  <a:lumMod val="50000"/>
                  <a:alpha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CL">
                <a:latin typeface="+mj-lt"/>
              </a:endParaRPr>
            </a:p>
          </p:txBody>
        </p:sp>
        <p:sp>
          <p:nvSpPr>
            <p:cNvPr id="30" name="23 Rectángulo"/>
            <p:cNvSpPr>
              <a:spLocks noChangeArrowheads="1"/>
            </p:cNvSpPr>
            <p:nvPr/>
          </p:nvSpPr>
          <p:spPr bwMode="auto">
            <a:xfrm>
              <a:off x="802233" y="2180005"/>
              <a:ext cx="1381125" cy="461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s-ES" sz="1200" dirty="0">
                  <a:solidFill>
                    <a:schemeClr val="bg1"/>
                  </a:solidFill>
                  <a:latin typeface="Helvetica" pitchFamily="2" charset="0"/>
                </a:rPr>
                <a:t>Empresas</a:t>
              </a:r>
            </a:p>
            <a:p>
              <a:pPr algn="ctr"/>
              <a:r>
                <a:rPr lang="es-ES" sz="1200" dirty="0" err="1">
                  <a:solidFill>
                    <a:schemeClr val="bg1"/>
                  </a:solidFill>
                  <a:latin typeface="Helvetica" pitchFamily="2" charset="0"/>
                </a:rPr>
                <a:t>Banmédica</a:t>
              </a:r>
              <a:endParaRPr lang="es-CL" sz="1200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31" name="25 Elipse"/>
            <p:cNvSpPr/>
            <p:nvPr/>
          </p:nvSpPr>
          <p:spPr bwMode="auto">
            <a:xfrm>
              <a:off x="2150020" y="1887905"/>
              <a:ext cx="1006475" cy="100647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76200" cmpd="sng">
              <a:solidFill>
                <a:schemeClr val="bg1">
                  <a:lumMod val="50000"/>
                  <a:alpha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CL"/>
            </a:p>
          </p:txBody>
        </p:sp>
        <p:sp>
          <p:nvSpPr>
            <p:cNvPr id="32" name="27 Rectángulo"/>
            <p:cNvSpPr>
              <a:spLocks noChangeArrowheads="1"/>
            </p:cNvSpPr>
            <p:nvPr/>
          </p:nvSpPr>
          <p:spPr bwMode="auto">
            <a:xfrm>
              <a:off x="1956345" y="2033955"/>
              <a:ext cx="1382713" cy="646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s-CL" sz="1200" dirty="0">
                  <a:solidFill>
                    <a:schemeClr val="bg1"/>
                  </a:solidFill>
                  <a:latin typeface="Helvetica" pitchFamily="2" charset="0"/>
                </a:rPr>
                <a:t>Cámara </a:t>
              </a:r>
            </a:p>
            <a:p>
              <a:pPr algn="ctr"/>
              <a:r>
                <a:rPr lang="es-CL" sz="1200" dirty="0">
                  <a:solidFill>
                    <a:schemeClr val="bg1"/>
                  </a:solidFill>
                  <a:latin typeface="Helvetica" pitchFamily="2" charset="0"/>
                </a:rPr>
                <a:t>Chilena de la Construcción</a:t>
              </a:r>
            </a:p>
          </p:txBody>
        </p:sp>
        <p:cxnSp>
          <p:nvCxnSpPr>
            <p:cNvPr id="33" name="82 Conector recto"/>
            <p:cNvCxnSpPr/>
            <p:nvPr/>
          </p:nvCxnSpPr>
          <p:spPr bwMode="auto">
            <a:xfrm flipV="1">
              <a:off x="2683420" y="4320927"/>
              <a:ext cx="3852863" cy="6350"/>
            </a:xfrm>
            <a:prstGeom prst="line">
              <a:avLst/>
            </a:prstGeom>
            <a:ln w="12700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90 Rectángulo"/>
            <p:cNvSpPr>
              <a:spLocks noChangeArrowheads="1"/>
            </p:cNvSpPr>
            <p:nvPr/>
          </p:nvSpPr>
          <p:spPr bwMode="auto">
            <a:xfrm>
              <a:off x="2437837" y="5523260"/>
              <a:ext cx="524503" cy="276999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s-CL" sz="1200" dirty="0">
                  <a:latin typeface="+mj-lt"/>
                  <a:ea typeface="ＭＳ Ｐゴシック" charset="0"/>
                  <a:cs typeface="ＭＳ Ｐゴシック" charset="0"/>
                </a:rPr>
                <a:t>Salud</a:t>
              </a:r>
            </a:p>
          </p:txBody>
        </p:sp>
        <p:sp>
          <p:nvSpPr>
            <p:cNvPr id="38" name="25 Elipse"/>
            <p:cNvSpPr/>
            <p:nvPr/>
          </p:nvSpPr>
          <p:spPr bwMode="auto">
            <a:xfrm>
              <a:off x="6444208" y="1900605"/>
              <a:ext cx="1006475" cy="100647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76200" cmpd="sng">
              <a:solidFill>
                <a:schemeClr val="bg1">
                  <a:lumMod val="50000"/>
                  <a:alpha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CL"/>
            </a:p>
          </p:txBody>
        </p:sp>
        <p:sp>
          <p:nvSpPr>
            <p:cNvPr id="39" name="92 Rectángulo"/>
            <p:cNvSpPr>
              <a:spLocks noChangeArrowheads="1"/>
            </p:cNvSpPr>
            <p:nvPr/>
          </p:nvSpPr>
          <p:spPr bwMode="auto">
            <a:xfrm>
              <a:off x="4000931" y="5523260"/>
              <a:ext cx="1192441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s-CL" sz="1200"/>
                <a:t>Base Biométrica</a:t>
              </a:r>
            </a:p>
          </p:txBody>
        </p:sp>
        <p:sp>
          <p:nvSpPr>
            <p:cNvPr id="40" name="94 Rectángulo"/>
            <p:cNvSpPr>
              <a:spLocks noChangeArrowheads="1"/>
            </p:cNvSpPr>
            <p:nvPr/>
          </p:nvSpPr>
          <p:spPr bwMode="auto">
            <a:xfrm>
              <a:off x="5962964" y="5523260"/>
              <a:ext cx="1170449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s-ES_tradnl" sz="1200"/>
                <a:t>Otras Industrias</a:t>
              </a:r>
              <a:endParaRPr lang="es-CL" sz="1200"/>
            </a:p>
          </p:txBody>
        </p:sp>
        <p:sp>
          <p:nvSpPr>
            <p:cNvPr id="41" name="27 Rectángulo"/>
            <p:cNvSpPr>
              <a:spLocks noChangeArrowheads="1"/>
            </p:cNvSpPr>
            <p:nvPr/>
          </p:nvSpPr>
          <p:spPr bwMode="auto">
            <a:xfrm>
              <a:off x="6539458" y="2226350"/>
              <a:ext cx="809625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s-CL" sz="1400" dirty="0">
                  <a:solidFill>
                    <a:schemeClr val="bg1"/>
                  </a:solidFill>
                  <a:latin typeface="Helvetica" pitchFamily="2" charset="0"/>
                  <a:ea typeface="ＭＳ Ｐゴシック" charset="0"/>
                  <a:cs typeface="ＭＳ Ｐゴシック" charset="0"/>
                </a:rPr>
                <a:t>Sonda</a:t>
              </a:r>
            </a:p>
          </p:txBody>
        </p:sp>
        <p:cxnSp>
          <p:nvCxnSpPr>
            <p:cNvPr id="42" name="82 Conector recto"/>
            <p:cNvCxnSpPr/>
            <p:nvPr/>
          </p:nvCxnSpPr>
          <p:spPr bwMode="auto">
            <a:xfrm flipV="1">
              <a:off x="1507083" y="3111252"/>
              <a:ext cx="1160462" cy="7937"/>
            </a:xfrm>
            <a:prstGeom prst="line">
              <a:avLst/>
            </a:prstGeom>
            <a:ln w="12700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82 Conector recto"/>
            <p:cNvCxnSpPr/>
            <p:nvPr/>
          </p:nvCxnSpPr>
          <p:spPr bwMode="auto">
            <a:xfrm flipH="1">
              <a:off x="6941095" y="3012827"/>
              <a:ext cx="6350" cy="487362"/>
            </a:xfrm>
            <a:prstGeom prst="line">
              <a:avLst/>
            </a:prstGeom>
            <a:ln w="12700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Picture 2" descr="C:\Users\Jaime Ramirez\Desktop\Jaime 2013\Corporativos\Logos nuevos\txel.png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8681" y="3695378"/>
              <a:ext cx="1183290" cy="549882"/>
            </a:xfrm>
            <a:prstGeom prst="rect">
              <a:avLst/>
            </a:prstGeom>
            <a:noFill/>
          </p:spPr>
        </p:pic>
        <p:sp>
          <p:nvSpPr>
            <p:cNvPr id="46" name="Rectángulo redondeado 58"/>
            <p:cNvSpPr/>
            <p:nvPr/>
          </p:nvSpPr>
          <p:spPr>
            <a:xfrm>
              <a:off x="1877269" y="4632524"/>
              <a:ext cx="1660525" cy="433387"/>
            </a:xfrm>
            <a:prstGeom prst="roundRect">
              <a:avLst/>
            </a:prstGeom>
            <a:solidFill>
              <a:srgbClr val="8DBA1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"/>
            </a:p>
          </p:txBody>
        </p:sp>
        <p:sp>
          <p:nvSpPr>
            <p:cNvPr id="47" name="Rectángulo redondeado 60"/>
            <p:cNvSpPr/>
            <p:nvPr/>
          </p:nvSpPr>
          <p:spPr>
            <a:xfrm>
              <a:off x="5707906" y="4632524"/>
              <a:ext cx="1662113" cy="433387"/>
            </a:xfrm>
            <a:prstGeom prst="roundRect">
              <a:avLst/>
            </a:prstGeom>
            <a:solidFill>
              <a:srgbClr val="FF691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"/>
            </a:p>
          </p:txBody>
        </p:sp>
        <p:sp>
          <p:nvSpPr>
            <p:cNvPr id="48" name="55 Rectángulo"/>
            <p:cNvSpPr>
              <a:spLocks noChangeArrowheads="1"/>
            </p:cNvSpPr>
            <p:nvPr/>
          </p:nvSpPr>
          <p:spPr bwMode="auto">
            <a:xfrm>
              <a:off x="5842844" y="4661099"/>
              <a:ext cx="1382712" cy="36830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s-CL" dirty="0">
                  <a:solidFill>
                    <a:schemeClr val="bg1"/>
                  </a:solidFill>
                  <a:latin typeface="+mj-lt"/>
                  <a:ea typeface="ＭＳ Ｐゴシック" charset="0"/>
                  <a:cs typeface="ＭＳ Ｐゴシック" charset="0"/>
                </a:rPr>
                <a:t>Acepta</a:t>
              </a:r>
            </a:p>
          </p:txBody>
        </p:sp>
        <p:sp>
          <p:nvSpPr>
            <p:cNvPr id="49" name="45 Rectángulo"/>
            <p:cNvSpPr>
              <a:spLocks noChangeArrowheads="1"/>
            </p:cNvSpPr>
            <p:nvPr/>
          </p:nvSpPr>
          <p:spPr bwMode="auto">
            <a:xfrm>
              <a:off x="2020144" y="4670624"/>
              <a:ext cx="1382712" cy="36988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s-CL" dirty="0" smtClean="0">
                  <a:solidFill>
                    <a:schemeClr val="bg1"/>
                  </a:solidFill>
                  <a:latin typeface="+mj-lt"/>
                  <a:ea typeface="ＭＳ Ｐゴシック" charset="0"/>
                  <a:cs typeface="ＭＳ Ｐゴシック" charset="0"/>
                </a:rPr>
                <a:t>I-</a:t>
              </a:r>
              <a:r>
                <a:rPr lang="es-CL" dirty="0" err="1" smtClean="0">
                  <a:solidFill>
                    <a:schemeClr val="bg1"/>
                  </a:solidFill>
                  <a:latin typeface="+mj-lt"/>
                  <a:ea typeface="ＭＳ Ｐゴシック" charset="0"/>
                  <a:cs typeface="ＭＳ Ｐゴシック" charset="0"/>
                </a:rPr>
                <a:t>Med</a:t>
              </a:r>
              <a:endParaRPr lang="es-CL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0" name="Rectángulo redondeado 59"/>
            <p:cNvSpPr/>
            <p:nvPr/>
          </p:nvSpPr>
          <p:spPr>
            <a:xfrm>
              <a:off x="3794969" y="4632524"/>
              <a:ext cx="1660525" cy="433387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"/>
            </a:p>
          </p:txBody>
        </p:sp>
        <p:sp>
          <p:nvSpPr>
            <p:cNvPr id="51" name="53 Rectángulo"/>
            <p:cNvSpPr>
              <a:spLocks noChangeArrowheads="1"/>
            </p:cNvSpPr>
            <p:nvPr/>
          </p:nvSpPr>
          <p:spPr bwMode="auto">
            <a:xfrm>
              <a:off x="3936256" y="4661099"/>
              <a:ext cx="1382713" cy="36830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s-CL" dirty="0">
                  <a:solidFill>
                    <a:schemeClr val="bg1"/>
                  </a:solidFill>
                  <a:latin typeface="+mj-lt"/>
                  <a:ea typeface="ＭＳ Ｐゴシック" charset="0"/>
                  <a:cs typeface="ＭＳ Ｐゴシック" charset="0"/>
                </a:rPr>
                <a:t>Autentia</a:t>
              </a:r>
            </a:p>
          </p:txBody>
        </p:sp>
        <p:cxnSp>
          <p:nvCxnSpPr>
            <p:cNvPr id="52" name="82 Conector recto"/>
            <p:cNvCxnSpPr/>
            <p:nvPr/>
          </p:nvCxnSpPr>
          <p:spPr bwMode="auto">
            <a:xfrm>
              <a:off x="2658020" y="2996952"/>
              <a:ext cx="1588" cy="115887"/>
            </a:xfrm>
            <a:prstGeom prst="line">
              <a:avLst/>
            </a:prstGeom>
            <a:ln w="12700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82 Conector recto"/>
            <p:cNvCxnSpPr/>
            <p:nvPr/>
          </p:nvCxnSpPr>
          <p:spPr bwMode="auto">
            <a:xfrm>
              <a:off x="1508670" y="2996952"/>
              <a:ext cx="1588" cy="115887"/>
            </a:xfrm>
            <a:prstGeom prst="line">
              <a:avLst/>
            </a:prstGeom>
            <a:ln w="12700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82 Conector recto"/>
            <p:cNvCxnSpPr/>
            <p:nvPr/>
          </p:nvCxnSpPr>
          <p:spPr bwMode="auto">
            <a:xfrm>
              <a:off x="2078583" y="3123952"/>
              <a:ext cx="1587" cy="414337"/>
            </a:xfrm>
            <a:prstGeom prst="line">
              <a:avLst/>
            </a:prstGeom>
            <a:ln w="12700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82 Conector recto"/>
            <p:cNvCxnSpPr/>
            <p:nvPr/>
          </p:nvCxnSpPr>
          <p:spPr bwMode="auto">
            <a:xfrm>
              <a:off x="4582070" y="3512889"/>
              <a:ext cx="0" cy="275182"/>
            </a:xfrm>
            <a:prstGeom prst="line">
              <a:avLst/>
            </a:prstGeom>
            <a:ln w="12700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82 Conector recto"/>
            <p:cNvCxnSpPr/>
            <p:nvPr/>
          </p:nvCxnSpPr>
          <p:spPr bwMode="auto">
            <a:xfrm>
              <a:off x="2681833" y="4317752"/>
              <a:ext cx="0" cy="237881"/>
            </a:xfrm>
            <a:prstGeom prst="line">
              <a:avLst/>
            </a:prstGeom>
            <a:ln w="12700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82 Conector recto"/>
            <p:cNvCxnSpPr/>
            <p:nvPr/>
          </p:nvCxnSpPr>
          <p:spPr bwMode="auto">
            <a:xfrm>
              <a:off x="6539458" y="4317752"/>
              <a:ext cx="0" cy="184486"/>
            </a:xfrm>
            <a:prstGeom prst="line">
              <a:avLst/>
            </a:prstGeom>
            <a:ln w="12700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82 Conector recto"/>
            <p:cNvCxnSpPr/>
            <p:nvPr/>
          </p:nvCxnSpPr>
          <p:spPr bwMode="auto">
            <a:xfrm>
              <a:off x="4587642" y="4045707"/>
              <a:ext cx="0" cy="275182"/>
            </a:xfrm>
            <a:prstGeom prst="line">
              <a:avLst/>
            </a:prstGeom>
            <a:ln w="12700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28 Elipse"/>
            <p:cNvSpPr/>
            <p:nvPr/>
          </p:nvSpPr>
          <p:spPr bwMode="auto">
            <a:xfrm>
              <a:off x="5980658" y="3228727"/>
              <a:ext cx="536575" cy="53816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CL">
                <a:solidFill>
                  <a:schemeClr val="tx1"/>
                </a:solidFill>
              </a:endParaRPr>
            </a:p>
          </p:txBody>
        </p:sp>
        <p:sp>
          <p:nvSpPr>
            <p:cNvPr id="63" name="28 Elipse"/>
            <p:cNvSpPr/>
            <p:nvPr/>
          </p:nvSpPr>
          <p:spPr bwMode="auto">
            <a:xfrm>
              <a:off x="2700883" y="3228727"/>
              <a:ext cx="536575" cy="53816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CL" dirty="0"/>
            </a:p>
          </p:txBody>
        </p:sp>
        <p:sp>
          <p:nvSpPr>
            <p:cNvPr id="64" name="29 Rectángulo"/>
            <p:cNvSpPr>
              <a:spLocks noChangeArrowheads="1"/>
            </p:cNvSpPr>
            <p:nvPr/>
          </p:nvSpPr>
          <p:spPr bwMode="auto">
            <a:xfrm>
              <a:off x="5909220" y="3331914"/>
              <a:ext cx="692150" cy="33813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s-CL" sz="1600" dirty="0">
                  <a:solidFill>
                    <a:schemeClr val="bg1"/>
                  </a:solidFill>
                  <a:latin typeface="+mj-lt"/>
                  <a:ea typeface="ＭＳ Ｐゴシック" charset="0"/>
                  <a:cs typeface="ＭＳ Ｐゴシック" charset="0"/>
                </a:rPr>
                <a:t>50%</a:t>
              </a:r>
            </a:p>
          </p:txBody>
        </p:sp>
        <p:sp>
          <p:nvSpPr>
            <p:cNvPr id="65" name="29 Rectángulo"/>
            <p:cNvSpPr>
              <a:spLocks noChangeArrowheads="1"/>
            </p:cNvSpPr>
            <p:nvPr/>
          </p:nvSpPr>
          <p:spPr bwMode="auto">
            <a:xfrm>
              <a:off x="2631033" y="3331914"/>
              <a:ext cx="690562" cy="33813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s-CL" sz="1600" dirty="0">
                  <a:solidFill>
                    <a:schemeClr val="bg1"/>
                  </a:solidFill>
                  <a:latin typeface="+mj-lt"/>
                  <a:ea typeface="ＭＳ Ｐゴシック" charset="0"/>
                  <a:cs typeface="ＭＳ Ｐゴシック" charset="0"/>
                </a:rPr>
                <a:t>50%</a:t>
              </a:r>
            </a:p>
          </p:txBody>
        </p:sp>
        <p:cxnSp>
          <p:nvCxnSpPr>
            <p:cNvPr id="71" name="70 Conector recto de flecha"/>
            <p:cNvCxnSpPr/>
            <p:nvPr/>
          </p:nvCxnSpPr>
          <p:spPr>
            <a:xfrm>
              <a:off x="2699792" y="5085184"/>
              <a:ext cx="0" cy="288032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73 Conector recto de flecha"/>
            <p:cNvCxnSpPr/>
            <p:nvPr/>
          </p:nvCxnSpPr>
          <p:spPr>
            <a:xfrm>
              <a:off x="4572000" y="5085184"/>
              <a:ext cx="0" cy="288032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74 Conector recto de flecha"/>
            <p:cNvCxnSpPr/>
            <p:nvPr/>
          </p:nvCxnSpPr>
          <p:spPr>
            <a:xfrm>
              <a:off x="6516216" y="5085184"/>
              <a:ext cx="0" cy="288032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165832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elipe Urrea\Desktop\2014\Presentaciones\Brochure\Brochure-Servicios\11 DEC\09-9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16632"/>
            <a:ext cx="8712968" cy="2448742"/>
          </a:xfrm>
          <a:prstGeom prst="rect">
            <a:avLst/>
          </a:prstGeom>
          <a:noFill/>
        </p:spPr>
      </p:pic>
      <p:pic>
        <p:nvPicPr>
          <p:cNvPr id="8" name="7 Imagen" descr="03-9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07704" y="2639831"/>
            <a:ext cx="3047748" cy="3669489"/>
          </a:xfrm>
          <a:prstGeom prst="rect">
            <a:avLst/>
          </a:prstGeom>
        </p:spPr>
      </p:pic>
      <p:pic>
        <p:nvPicPr>
          <p:cNvPr id="10" name="9 Imagen" descr="footer-90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512" y="6599075"/>
            <a:ext cx="8784976" cy="84308"/>
          </a:xfrm>
          <a:prstGeom prst="rect">
            <a:avLst/>
          </a:prstGeom>
        </p:spPr>
      </p:pic>
      <p:sp>
        <p:nvSpPr>
          <p:cNvPr id="11" name="10 CuadroTexto"/>
          <p:cNvSpPr txBox="1"/>
          <p:nvPr/>
        </p:nvSpPr>
        <p:spPr>
          <a:xfrm>
            <a:off x="107504" y="6309320"/>
            <a:ext cx="1170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200" b="1" dirty="0" smtClean="0">
                <a:solidFill>
                  <a:srgbClr val="868686"/>
                </a:solidFill>
                <a:latin typeface="Helvetica" pitchFamily="2" charset="0"/>
              </a:rPr>
              <a:t>www.i-med.cl</a:t>
            </a:r>
            <a:endParaRPr lang="es-CL" sz="1200" b="1" dirty="0">
              <a:solidFill>
                <a:srgbClr val="868686"/>
              </a:solidFill>
              <a:latin typeface="Helvetica" pitchFamily="2" charset="0"/>
            </a:endParaRPr>
          </a:p>
        </p:txBody>
      </p:sp>
      <p:pic>
        <p:nvPicPr>
          <p:cNvPr id="12" name="Picture 3" descr="C:\Users\Felipe Urrea\Desktop\2014\Presentaciones\Brochure\Cuenta Medica Electronica\logo02-90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02705" y="2248346"/>
            <a:ext cx="688975" cy="1036638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</a:ln>
        </p:spPr>
      </p:pic>
      <p:sp>
        <p:nvSpPr>
          <p:cNvPr id="13" name="12 CuadroTexto"/>
          <p:cNvSpPr txBox="1"/>
          <p:nvPr/>
        </p:nvSpPr>
        <p:spPr>
          <a:xfrm>
            <a:off x="179512" y="4077072"/>
            <a:ext cx="2088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b="1" dirty="0" smtClean="0">
                <a:solidFill>
                  <a:srgbClr val="FF6916"/>
                </a:solidFill>
                <a:latin typeface="Helvetica Neue" pitchFamily="2"/>
              </a:rPr>
              <a:t>En conjunto con Acepta</a:t>
            </a:r>
            <a:endParaRPr lang="es-CL" sz="2400" b="1" dirty="0">
              <a:solidFill>
                <a:srgbClr val="FF6916"/>
              </a:solidFill>
              <a:latin typeface="Helvetica Neue" pitchFamily="2"/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2539864" y="2852936"/>
            <a:ext cx="6336704" cy="3339421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 	</a:t>
            </a:r>
            <a:endParaRPr lang="es-CL" dirty="0"/>
          </a:p>
        </p:txBody>
      </p:sp>
      <p:sp>
        <p:nvSpPr>
          <p:cNvPr id="15" name="CuadroTexto 12"/>
          <p:cNvSpPr txBox="1"/>
          <p:nvPr/>
        </p:nvSpPr>
        <p:spPr>
          <a:xfrm>
            <a:off x="2618259" y="3038614"/>
            <a:ext cx="6120680" cy="305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Acepta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es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Fundada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en 1999.</a:t>
            </a:r>
          </a:p>
          <a:p>
            <a:pPr defTabSz="457200">
              <a:lnSpc>
                <a:spcPct val="110000"/>
              </a:lnSpc>
            </a:pPr>
            <a:endParaRPr lang="en-US" sz="1100" dirty="0" smtClean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  <a:p>
            <a:pPr defTabSz="457200">
              <a:lnSpc>
                <a:spcPct val="110000"/>
              </a:lnSpc>
            </a:pP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Líder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en el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mercado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:</a:t>
            </a:r>
          </a:p>
          <a:p>
            <a:pPr defTabSz="457200">
              <a:lnSpc>
                <a:spcPct val="110000"/>
              </a:lnSpc>
              <a:buClr>
                <a:srgbClr val="FF6916"/>
              </a:buClr>
              <a:buFont typeface="Arial" pitchFamily="34" charset="0"/>
              <a:buChar char="•"/>
            </a:pP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Generación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de DTE,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Documentos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Electrónicos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Tributarios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.</a:t>
            </a:r>
          </a:p>
          <a:p>
            <a:pPr defTabSz="457200">
              <a:lnSpc>
                <a:spcPct val="110000"/>
              </a:lnSpc>
              <a:buClr>
                <a:srgbClr val="FF6916"/>
              </a:buClr>
              <a:buFont typeface="Arial" pitchFamily="34" charset="0"/>
              <a:buChar char="•"/>
            </a:pP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Verificación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de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Identidad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Biométrica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.</a:t>
            </a:r>
          </a:p>
          <a:p>
            <a:pPr defTabSz="457200">
              <a:lnSpc>
                <a:spcPct val="110000"/>
              </a:lnSpc>
              <a:buClr>
                <a:srgbClr val="FF6916"/>
              </a:buClr>
              <a:buFont typeface="Arial" pitchFamily="34" charset="0"/>
              <a:buChar char="•"/>
            </a:pP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Firma y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Custodia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de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Documentos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Electrónicos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Certificados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(DEC).</a:t>
            </a:r>
          </a:p>
          <a:p>
            <a:pPr defTabSz="457200"/>
            <a:endParaRPr lang="en-US" sz="1100" dirty="0" smtClean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  <a:p>
            <a:pPr defTabSz="457200"/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Autoridad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Certificadora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para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la Firma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Electrónica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Avanzada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,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según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R.A.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exenta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Nº 650, de 21 de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octubre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de 2004.</a:t>
            </a:r>
          </a:p>
          <a:p>
            <a:pPr defTabSz="457200"/>
            <a:endParaRPr lang="en-US" sz="1100" dirty="0" smtClean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  <a:p>
            <a:pPr defTabSz="457200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250 personas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dedicadas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exclusivamente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a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proyectos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y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servicios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de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Biometría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, Firma y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Factura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Electrónica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.</a:t>
            </a:r>
          </a:p>
          <a:p>
            <a:pPr defTabSz="457200">
              <a:buFontTx/>
              <a:buChar char="-"/>
            </a:pPr>
            <a:endParaRPr lang="en-US" sz="1100" dirty="0" smtClean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  <a:p>
            <a:pPr defTabSz="457200">
              <a:buClr>
                <a:srgbClr val="FF6916"/>
              </a:buClr>
              <a:buFont typeface="Arial" pitchFamily="34" charset="0"/>
              <a:buChar char="•"/>
            </a:pP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Certificados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ante el SII y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Ministerio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de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Economía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.</a:t>
            </a:r>
          </a:p>
          <a:p>
            <a:pPr defTabSz="457200">
              <a:buClr>
                <a:srgbClr val="FF6916"/>
              </a:buClr>
              <a:buFont typeface="Arial" pitchFamily="34" charset="0"/>
              <a:buChar char="•"/>
            </a:pP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Certificado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ISO 9001.</a:t>
            </a:r>
          </a:p>
          <a:p>
            <a:pPr defTabSz="457200">
              <a:buClr>
                <a:srgbClr val="FF6916"/>
              </a:buClr>
              <a:buFont typeface="Arial" pitchFamily="34" charset="0"/>
              <a:buChar char="•"/>
            </a:pP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Autorizados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por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la DT (</a:t>
            </a:r>
            <a:r>
              <a:rPr lang="es-CL" sz="11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Ordenanza #5172, </a:t>
            </a:r>
            <a:r>
              <a:rPr lang="es-ES" sz="11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Artículo 10 Código trabajo, ORD. Nº4348).</a:t>
            </a:r>
            <a:endParaRPr lang="en-US" sz="1100" dirty="0" smtClean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  <a:p>
            <a:pPr defTabSz="457200">
              <a:buClr>
                <a:srgbClr val="FF6916"/>
              </a:buClr>
              <a:buFont typeface="Arial" pitchFamily="34" charset="0"/>
              <a:buChar char="•"/>
            </a:pP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Autorizados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porel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Servicio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Nacional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de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Aduanas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(</a:t>
            </a:r>
            <a:r>
              <a:rPr lang="es-CL" sz="11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Resolución Exenta</a:t>
            </a:r>
            <a:r>
              <a:rPr lang="es-ES" sz="1100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Nº002983).</a:t>
            </a:r>
            <a:endParaRPr lang="es-ES" sz="1100" dirty="0">
              <a:solidFill>
                <a:schemeClr val="bg1">
                  <a:lumMod val="50000"/>
                </a:schemeClr>
              </a:solidFill>
              <a:latin typeface="Helvetica" pitchFamily="2" charset="0"/>
              <a:cs typeface="Helvetica" pitchFamily="34" charset="0"/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6277407" y="6309320"/>
            <a:ext cx="2759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CL" sz="1200" b="1" dirty="0" smtClean="0">
                <a:solidFill>
                  <a:srgbClr val="868686"/>
                </a:solidFill>
                <a:latin typeface="Helvetica" pitchFamily="2" charset="0"/>
              </a:rPr>
              <a:t>Documento Electrónico Certificado</a:t>
            </a:r>
            <a:endParaRPr lang="es-CL" sz="1200" b="1" dirty="0">
              <a:solidFill>
                <a:srgbClr val="868686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047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Felipe Urrea\Desktop\2014\Presentaciones\Brochure\11 DEC\01-9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1937834">
            <a:off x="5357236" y="3052967"/>
            <a:ext cx="3159769" cy="3587710"/>
          </a:xfrm>
          <a:prstGeom prst="rect">
            <a:avLst/>
          </a:prstGeom>
          <a:noFill/>
        </p:spPr>
      </p:pic>
      <p:pic>
        <p:nvPicPr>
          <p:cNvPr id="2050" name="Picture 2" descr="C:\Users\Felipe Urrea\Desktop\2014\DEC\Fotos DEC\FotosDEC\iStock_000010413974Large.jpg"/>
          <p:cNvPicPr>
            <a:picLocks noChangeAspect="1" noChangeArrowheads="1"/>
          </p:cNvPicPr>
          <p:nvPr/>
        </p:nvPicPr>
        <p:blipFill>
          <a:blip r:embed="rId3" cstate="print"/>
          <a:srcRect l="58778" r="12888"/>
          <a:stretch>
            <a:fillRect/>
          </a:stretch>
        </p:blipFill>
        <p:spPr bwMode="auto">
          <a:xfrm>
            <a:off x="6228184" y="0"/>
            <a:ext cx="2915816" cy="6858000"/>
          </a:xfrm>
          <a:prstGeom prst="rect">
            <a:avLst/>
          </a:prstGeom>
          <a:noFill/>
        </p:spPr>
      </p:pic>
      <p:pic>
        <p:nvPicPr>
          <p:cNvPr id="25" name="24 Imagen" descr="05-98.png"/>
          <p:cNvPicPr>
            <a:picLocks noChangeAspect="1"/>
          </p:cNvPicPr>
          <p:nvPr/>
        </p:nvPicPr>
        <p:blipFill>
          <a:blip r:embed="rId4" cstate="print"/>
          <a:srcRect r="38107" b="58524"/>
          <a:stretch>
            <a:fillRect/>
          </a:stretch>
        </p:blipFill>
        <p:spPr>
          <a:xfrm rot="17342033">
            <a:off x="4072013" y="256189"/>
            <a:ext cx="701714" cy="356476"/>
          </a:xfrm>
          <a:prstGeom prst="rect">
            <a:avLst/>
          </a:prstGeom>
        </p:spPr>
      </p:pic>
      <p:pic>
        <p:nvPicPr>
          <p:cNvPr id="24" name="23 Imagen" descr="05-9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0800000">
            <a:off x="53862" y="5445224"/>
            <a:ext cx="1133762" cy="859465"/>
          </a:xfrm>
          <a:prstGeom prst="rect">
            <a:avLst/>
          </a:prstGeom>
        </p:spPr>
      </p:pic>
      <p:pic>
        <p:nvPicPr>
          <p:cNvPr id="4" name="Picture 3" descr="C:\Users\Felipe Urrea\Desktop\2014\Presentaciones\Brochure\Cuenta Medica Electronica\logo02-90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68144" y="16098"/>
            <a:ext cx="688975" cy="1036638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</a:ln>
        </p:spPr>
      </p:pic>
      <p:sp>
        <p:nvSpPr>
          <p:cNvPr id="3" name="2 CuadroTexto"/>
          <p:cNvSpPr txBox="1"/>
          <p:nvPr/>
        </p:nvSpPr>
        <p:spPr>
          <a:xfrm>
            <a:off x="467544" y="476672"/>
            <a:ext cx="2792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400" b="1" dirty="0" smtClean="0">
                <a:solidFill>
                  <a:srgbClr val="FF6916"/>
                </a:solidFill>
                <a:latin typeface="Helvetica Neue" pitchFamily="2"/>
              </a:rPr>
              <a:t>Aspectos Legales</a:t>
            </a:r>
            <a:endParaRPr lang="es-CL" sz="2400" b="1" dirty="0">
              <a:solidFill>
                <a:srgbClr val="FF6916"/>
              </a:solidFill>
              <a:latin typeface="Helvetica Neue" pitchFamily="2"/>
            </a:endParaRPr>
          </a:p>
        </p:txBody>
      </p:sp>
      <p:sp>
        <p:nvSpPr>
          <p:cNvPr id="6" name="CuadroTexto 12"/>
          <p:cNvSpPr txBox="1"/>
          <p:nvPr/>
        </p:nvSpPr>
        <p:spPr>
          <a:xfrm>
            <a:off x="467544" y="1831640"/>
            <a:ext cx="4667982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b="1" dirty="0" smtClean="0">
                <a:solidFill>
                  <a:srgbClr val="FF6916"/>
                </a:solidFill>
                <a:latin typeface="Helvetica"/>
                <a:cs typeface="Helvetica"/>
              </a:rPr>
              <a:t>I. La firma</a:t>
            </a:r>
          </a:p>
          <a:p>
            <a:r>
              <a:rPr lang="es-CL" sz="12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Ley 19.799: Ley sobre Documentos Electrónicos, Firmas Electrónicas y Servicios de Certificación de dicha Firma.</a:t>
            </a:r>
          </a:p>
          <a:p>
            <a:endParaRPr lang="es-CL" sz="1200" dirty="0" smtClean="0">
              <a:solidFill>
                <a:schemeClr val="bg1">
                  <a:lumMod val="50000"/>
                </a:schemeClr>
              </a:solidFill>
              <a:latin typeface="Helvetica"/>
              <a:cs typeface="Helvetica"/>
            </a:endParaRPr>
          </a:p>
          <a:p>
            <a:r>
              <a:rPr lang="es-CL" sz="1200" b="1" dirty="0" smtClean="0">
                <a:solidFill>
                  <a:srgbClr val="FF6916"/>
                </a:solidFill>
                <a:latin typeface="Helvetica"/>
                <a:cs typeface="Helvetica"/>
              </a:rPr>
              <a:t>En su Artículo 2°:</a:t>
            </a:r>
          </a:p>
          <a:p>
            <a:pPr>
              <a:buClr>
                <a:srgbClr val="CC0099"/>
              </a:buClr>
            </a:pPr>
            <a:r>
              <a:rPr lang="es-CL" sz="12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“La Firma Electrónica es cualquier sonido, símbolo o proceso electrónico, que permite al receptor de un documento electrónico identificar al menos formalmente su autor.”</a:t>
            </a:r>
          </a:p>
          <a:p>
            <a:r>
              <a:rPr lang="es-CL" sz="1200" b="1" dirty="0" smtClean="0">
                <a:solidFill>
                  <a:srgbClr val="FF6916"/>
                </a:solidFill>
                <a:latin typeface="Helvetica"/>
                <a:cs typeface="Helvetica"/>
              </a:rPr>
              <a:t>En su Artículo 3°:</a:t>
            </a:r>
          </a:p>
          <a:p>
            <a:pPr>
              <a:buClr>
                <a:srgbClr val="CC0099"/>
              </a:buClr>
            </a:pPr>
            <a:r>
              <a:rPr lang="es-CL" sz="12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“Los actos y contratos otorgados por personas naturales o jurídicas, suscritos por medio de firma electrónica, serán válidos en la misma manera y producirán los mismos efectos que los celebrados por escrito y en soporte de papel.”</a:t>
            </a:r>
          </a:p>
          <a:p>
            <a:pPr>
              <a:buClr>
                <a:srgbClr val="CC0099"/>
              </a:buClr>
            </a:pPr>
            <a:endParaRPr lang="es-CL" sz="1200" dirty="0" smtClean="0">
              <a:solidFill>
                <a:schemeClr val="bg1">
                  <a:lumMod val="50000"/>
                </a:schemeClr>
              </a:solidFill>
              <a:latin typeface="Helvetica"/>
              <a:cs typeface="Helvetica"/>
            </a:endParaRPr>
          </a:p>
          <a:p>
            <a:pPr>
              <a:buClr>
                <a:srgbClr val="CC0099"/>
              </a:buClr>
            </a:pPr>
            <a:endParaRPr lang="es-CL" sz="1200" dirty="0" smtClean="0">
              <a:solidFill>
                <a:schemeClr val="bg1">
                  <a:lumMod val="50000"/>
                </a:schemeClr>
              </a:solidFill>
              <a:latin typeface="Helvetica"/>
              <a:cs typeface="Helvetica"/>
            </a:endParaRPr>
          </a:p>
          <a:p>
            <a:pPr>
              <a:buClr>
                <a:srgbClr val="CC0099"/>
              </a:buClr>
            </a:pPr>
            <a:r>
              <a:rPr lang="es-CL" sz="12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Conforme a la Ley 19.799, es nuestra convicción de que la verificación de identidad biométrica ligado a la huella digital, es el proceso que más fielmente representa una Firma Electrónica.</a:t>
            </a:r>
          </a:p>
          <a:p>
            <a:pPr>
              <a:buClr>
                <a:srgbClr val="CC0099"/>
              </a:buClr>
            </a:pPr>
            <a:endParaRPr lang="es-CL" sz="1200" dirty="0" smtClean="0">
              <a:solidFill>
                <a:schemeClr val="bg1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pic>
        <p:nvPicPr>
          <p:cNvPr id="7" name="6 Imagen" descr="footer-90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9512" y="6599075"/>
            <a:ext cx="8784976" cy="84308"/>
          </a:xfrm>
          <a:prstGeom prst="rect">
            <a:avLst/>
          </a:prstGeom>
        </p:spPr>
      </p:pic>
      <p:sp>
        <p:nvSpPr>
          <p:cNvPr id="16" name="15 CuadroTexto"/>
          <p:cNvSpPr txBox="1"/>
          <p:nvPr/>
        </p:nvSpPr>
        <p:spPr>
          <a:xfrm>
            <a:off x="107504" y="6309320"/>
            <a:ext cx="1170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200" b="1" dirty="0" smtClean="0">
                <a:solidFill>
                  <a:srgbClr val="868686"/>
                </a:solidFill>
                <a:latin typeface="Helvetica" pitchFamily="2" charset="0"/>
              </a:rPr>
              <a:t>www.i-med.cl</a:t>
            </a:r>
            <a:endParaRPr lang="es-CL" sz="1200" b="1" dirty="0">
              <a:solidFill>
                <a:srgbClr val="868686"/>
              </a:solidFill>
              <a:latin typeface="Helvetica" pitchFamily="2" charset="0"/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6277407" y="6309320"/>
            <a:ext cx="2759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CL" sz="1200" b="1" dirty="0" smtClean="0">
                <a:solidFill>
                  <a:schemeClr val="bg1"/>
                </a:solidFill>
                <a:latin typeface="Helvetica" pitchFamily="2" charset="0"/>
              </a:rPr>
              <a:t>Documento Electrónico Certificado</a:t>
            </a:r>
            <a:endParaRPr lang="es-CL" sz="1200" b="1" dirty="0">
              <a:solidFill>
                <a:schemeClr val="bg1"/>
              </a:solidFill>
              <a:latin typeface="Helvetic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Felipe Urrea\Desktop\2014\Presentaciones\Brochure\11 DEC\01-9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9662166" flipH="1">
            <a:off x="748723" y="3052967"/>
            <a:ext cx="3159769" cy="3587710"/>
          </a:xfrm>
          <a:prstGeom prst="rect">
            <a:avLst/>
          </a:prstGeom>
          <a:noFill/>
        </p:spPr>
      </p:pic>
      <p:pic>
        <p:nvPicPr>
          <p:cNvPr id="3074" name="Picture 2" descr="C:\Users\Felipe Urrea\Desktop\2014\DEC\Fotos DEC\FotosDEC\iStock_000020895844XLarge.jpg"/>
          <p:cNvPicPr>
            <a:picLocks noChangeAspect="1" noChangeArrowheads="1"/>
          </p:cNvPicPr>
          <p:nvPr/>
        </p:nvPicPr>
        <p:blipFill>
          <a:blip r:embed="rId3" cstate="print"/>
          <a:srcRect l="20577" r="51184"/>
          <a:stretch>
            <a:fillRect/>
          </a:stretch>
        </p:blipFill>
        <p:spPr bwMode="auto">
          <a:xfrm>
            <a:off x="0" y="0"/>
            <a:ext cx="2915816" cy="6858000"/>
          </a:xfrm>
          <a:prstGeom prst="rect">
            <a:avLst/>
          </a:prstGeom>
          <a:noFill/>
        </p:spPr>
      </p:pic>
      <p:pic>
        <p:nvPicPr>
          <p:cNvPr id="24" name="23 Imagen" descr="05-98.png"/>
          <p:cNvPicPr>
            <a:picLocks noChangeAspect="1"/>
          </p:cNvPicPr>
          <p:nvPr/>
        </p:nvPicPr>
        <p:blipFill>
          <a:blip r:embed="rId4" cstate="print"/>
          <a:srcRect l="-1620" r="-6352"/>
          <a:stretch>
            <a:fillRect/>
          </a:stretch>
        </p:blipFill>
        <p:spPr>
          <a:xfrm rot="10800000">
            <a:off x="7740352" y="5301208"/>
            <a:ext cx="1224136" cy="859465"/>
          </a:xfrm>
          <a:prstGeom prst="rect">
            <a:avLst/>
          </a:prstGeom>
        </p:spPr>
      </p:pic>
      <p:pic>
        <p:nvPicPr>
          <p:cNvPr id="4" name="Picture 3" descr="C:\Users\Felipe Urrea\Desktop\2014\Presentaciones\Brochure\Cuenta Medica Electronica\logo02-90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55776" y="16098"/>
            <a:ext cx="688975" cy="1036638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</a:ln>
        </p:spPr>
      </p:pic>
      <p:sp>
        <p:nvSpPr>
          <p:cNvPr id="3" name="2 CuadroTexto"/>
          <p:cNvSpPr txBox="1"/>
          <p:nvPr/>
        </p:nvSpPr>
        <p:spPr>
          <a:xfrm>
            <a:off x="5940152" y="476672"/>
            <a:ext cx="2792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400" b="1" dirty="0" smtClean="0">
                <a:solidFill>
                  <a:srgbClr val="FF6916"/>
                </a:solidFill>
                <a:latin typeface="Helvetica Neue" pitchFamily="2"/>
              </a:rPr>
              <a:t>Aspectos Legales</a:t>
            </a:r>
            <a:endParaRPr lang="es-CL" sz="2400" b="1" dirty="0">
              <a:solidFill>
                <a:srgbClr val="FF6916"/>
              </a:solidFill>
              <a:latin typeface="Helvetica Neue" pitchFamily="2"/>
            </a:endParaRPr>
          </a:p>
        </p:txBody>
      </p:sp>
      <p:sp>
        <p:nvSpPr>
          <p:cNvPr id="6" name="CuadroTexto 12"/>
          <p:cNvSpPr txBox="1"/>
          <p:nvPr/>
        </p:nvSpPr>
        <p:spPr>
          <a:xfrm>
            <a:off x="4139952" y="1831640"/>
            <a:ext cx="4667982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L" sz="1600" b="1" dirty="0" smtClean="0">
                <a:solidFill>
                  <a:srgbClr val="FF6916"/>
                </a:solidFill>
                <a:latin typeface="Helvetica"/>
                <a:cs typeface="Helvetica"/>
              </a:rPr>
              <a:t>II. Atributos</a:t>
            </a:r>
          </a:p>
          <a:p>
            <a:pPr algn="r"/>
            <a:r>
              <a:rPr lang="es-CL" sz="12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En cuanto autentifica el autor del documento electrónico.</a:t>
            </a:r>
          </a:p>
          <a:p>
            <a:pPr algn="r"/>
            <a:endParaRPr lang="es-CL" sz="1200" dirty="0" smtClean="0">
              <a:solidFill>
                <a:schemeClr val="bg1">
                  <a:lumMod val="50000"/>
                </a:schemeClr>
              </a:solidFill>
              <a:latin typeface="Helvetica"/>
              <a:cs typeface="Helvetica"/>
            </a:endParaRPr>
          </a:p>
          <a:p>
            <a:pPr algn="r"/>
            <a:r>
              <a:rPr lang="es-CL" sz="1200" b="1" dirty="0" smtClean="0">
                <a:solidFill>
                  <a:srgbClr val="FF6916"/>
                </a:solidFill>
                <a:latin typeface="Helvetica"/>
                <a:cs typeface="Helvetica"/>
              </a:rPr>
              <a:t>Integridad</a:t>
            </a:r>
          </a:p>
          <a:p>
            <a:pPr algn="r">
              <a:buClr>
                <a:srgbClr val="CC0099"/>
              </a:buClr>
            </a:pPr>
            <a:r>
              <a:rPr lang="es-CL" sz="12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Asegurando el contenido del documento electrónico, garantizando que el mismo no ha sido manipulado en modo alguno.</a:t>
            </a:r>
          </a:p>
          <a:p>
            <a:pPr algn="r"/>
            <a:endParaRPr lang="es-CL" sz="1200" b="1" dirty="0" smtClean="0">
              <a:solidFill>
                <a:srgbClr val="FF6916"/>
              </a:solidFill>
              <a:latin typeface="Helvetica"/>
              <a:cs typeface="Helvetica"/>
            </a:endParaRPr>
          </a:p>
          <a:p>
            <a:pPr algn="r"/>
            <a:r>
              <a:rPr lang="es-CL" sz="1200" b="1" dirty="0" smtClean="0">
                <a:solidFill>
                  <a:srgbClr val="FF6916"/>
                </a:solidFill>
                <a:latin typeface="Helvetica"/>
                <a:cs typeface="Helvetica"/>
              </a:rPr>
              <a:t>Confidencialidad</a:t>
            </a:r>
          </a:p>
          <a:p>
            <a:pPr algn="r">
              <a:buClr>
                <a:srgbClr val="CC0099"/>
              </a:buClr>
            </a:pPr>
            <a:r>
              <a:rPr lang="es-CL" sz="12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Ya que solo el destinatario del documento electrónico podrá conocer su contenido.</a:t>
            </a:r>
          </a:p>
          <a:p>
            <a:pPr algn="r">
              <a:buClr>
                <a:srgbClr val="CC0099"/>
              </a:buClr>
            </a:pPr>
            <a:endParaRPr lang="es-CL" sz="1200" dirty="0" smtClean="0">
              <a:solidFill>
                <a:schemeClr val="bg1">
                  <a:lumMod val="50000"/>
                </a:schemeClr>
              </a:solidFill>
              <a:latin typeface="Helvetica"/>
              <a:cs typeface="Helvetica"/>
            </a:endParaRPr>
          </a:p>
          <a:p>
            <a:pPr algn="r"/>
            <a:r>
              <a:rPr lang="es-CL" sz="1200" b="1" dirty="0" smtClean="0">
                <a:solidFill>
                  <a:srgbClr val="FF6916"/>
                </a:solidFill>
                <a:latin typeface="Helvetica"/>
                <a:cs typeface="Helvetica"/>
              </a:rPr>
              <a:t>No repudio</a:t>
            </a:r>
          </a:p>
          <a:p>
            <a:pPr algn="r">
              <a:buClr>
                <a:srgbClr val="CC0099"/>
              </a:buClr>
            </a:pPr>
            <a:r>
              <a:rPr lang="es-CL" sz="12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En cuanto que el firmante del documento electrónico no puede negar su autoría.</a:t>
            </a:r>
          </a:p>
        </p:txBody>
      </p:sp>
      <p:pic>
        <p:nvPicPr>
          <p:cNvPr id="7" name="6 Imagen" descr="footer-90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9512" y="6599075"/>
            <a:ext cx="8784976" cy="84308"/>
          </a:xfrm>
          <a:prstGeom prst="rect">
            <a:avLst/>
          </a:prstGeom>
        </p:spPr>
      </p:pic>
      <p:sp>
        <p:nvSpPr>
          <p:cNvPr id="16" name="15 CuadroTexto"/>
          <p:cNvSpPr txBox="1"/>
          <p:nvPr/>
        </p:nvSpPr>
        <p:spPr>
          <a:xfrm>
            <a:off x="107504" y="6309320"/>
            <a:ext cx="1170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200" b="1" dirty="0" smtClean="0">
                <a:solidFill>
                  <a:schemeClr val="bg1"/>
                </a:solidFill>
                <a:latin typeface="Helvetica" pitchFamily="2" charset="0"/>
              </a:rPr>
              <a:t>www.i-med.cl</a:t>
            </a:r>
            <a:endParaRPr lang="es-CL" sz="12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6277407" y="6309320"/>
            <a:ext cx="2759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CL" sz="1200" b="1" dirty="0" smtClean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Documento Electrónico Certificado</a:t>
            </a:r>
            <a:endParaRPr lang="es-CL" sz="1200" b="1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</p:txBody>
      </p:sp>
      <p:pic>
        <p:nvPicPr>
          <p:cNvPr id="12" name="11 Imagen" descr="05-98.png"/>
          <p:cNvPicPr>
            <a:picLocks noChangeAspect="1"/>
          </p:cNvPicPr>
          <p:nvPr/>
        </p:nvPicPr>
        <p:blipFill>
          <a:blip r:embed="rId4" cstate="print"/>
          <a:srcRect r="38107" b="58524"/>
          <a:stretch>
            <a:fillRect/>
          </a:stretch>
        </p:blipFill>
        <p:spPr>
          <a:xfrm rot="17342033">
            <a:off x="4072013" y="256189"/>
            <a:ext cx="701714" cy="3564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 descr="footer-9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6599075"/>
            <a:ext cx="8784976" cy="84308"/>
          </a:xfrm>
          <a:prstGeom prst="rect">
            <a:avLst/>
          </a:prstGeom>
        </p:spPr>
      </p:pic>
      <p:sp>
        <p:nvSpPr>
          <p:cNvPr id="4" name="3 CuadroTexto"/>
          <p:cNvSpPr txBox="1"/>
          <p:nvPr/>
        </p:nvSpPr>
        <p:spPr>
          <a:xfrm>
            <a:off x="107504" y="6309320"/>
            <a:ext cx="1170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200" b="1" dirty="0" smtClean="0">
                <a:solidFill>
                  <a:srgbClr val="868686"/>
                </a:solidFill>
                <a:latin typeface="Helvetica" pitchFamily="2" charset="0"/>
              </a:rPr>
              <a:t>www.i-med.cl</a:t>
            </a:r>
            <a:endParaRPr lang="es-CL" sz="1200" b="1" dirty="0">
              <a:solidFill>
                <a:srgbClr val="868686"/>
              </a:solidFill>
              <a:latin typeface="Helvetica" pitchFamily="2" charset="0"/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3563888" y="0"/>
            <a:ext cx="5580112" cy="6597352"/>
          </a:xfrm>
          <a:prstGeom prst="rect">
            <a:avLst/>
          </a:prstGeom>
          <a:solidFill>
            <a:srgbClr val="FF69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6 CuadroTexto"/>
          <p:cNvSpPr txBox="1"/>
          <p:nvPr/>
        </p:nvSpPr>
        <p:spPr>
          <a:xfrm>
            <a:off x="251520" y="1196752"/>
            <a:ext cx="1728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400" b="1" dirty="0" smtClean="0">
                <a:solidFill>
                  <a:srgbClr val="FF6916"/>
                </a:solidFill>
                <a:latin typeface="Helvetica Neue" pitchFamily="2"/>
              </a:rPr>
              <a:t>Beneficios</a:t>
            </a:r>
            <a:endParaRPr lang="es-CL" sz="2400" b="1" dirty="0">
              <a:solidFill>
                <a:srgbClr val="FF6916"/>
              </a:solidFill>
              <a:latin typeface="Helvetica Neue" pitchFamily="2"/>
            </a:endParaRPr>
          </a:p>
        </p:txBody>
      </p:sp>
      <p:sp>
        <p:nvSpPr>
          <p:cNvPr id="12" name="CuadroTexto 12"/>
          <p:cNvSpPr txBox="1"/>
          <p:nvPr/>
        </p:nvSpPr>
        <p:spPr>
          <a:xfrm>
            <a:off x="4427984" y="2220977"/>
            <a:ext cx="4716016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s-ES" sz="12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Para Profesionales y Centros Médicos</a:t>
            </a:r>
          </a:p>
          <a:p>
            <a:pPr>
              <a:buFont typeface="Arial" pitchFamily="34" charset="0"/>
              <a:buChar char="•"/>
            </a:pPr>
            <a:r>
              <a:rPr lang="es-ES" sz="1200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 Bajos costos de impresión, transporte y almacenaje.</a:t>
            </a:r>
          </a:p>
          <a:p>
            <a:pPr>
              <a:buFont typeface="Arial" pitchFamily="34" charset="0"/>
              <a:buChar char="•"/>
            </a:pPr>
            <a:r>
              <a:rPr lang="es-ES" sz="1200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 Acceso y respaldo en línea de los documentos.</a:t>
            </a:r>
          </a:p>
          <a:p>
            <a:pPr>
              <a:buFont typeface="Arial" pitchFamily="34" charset="0"/>
              <a:buChar char="•"/>
            </a:pPr>
            <a:r>
              <a:rPr lang="es-ES" sz="1200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 Agiliza trámites y mejora atención de clientes.</a:t>
            </a:r>
          </a:p>
          <a:p>
            <a:pPr>
              <a:buFont typeface="Arial" pitchFamily="34" charset="0"/>
              <a:buChar char="•"/>
            </a:pPr>
            <a:r>
              <a:rPr lang="es-ES" sz="1200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 Protege la privacidad de la información.</a:t>
            </a:r>
          </a:p>
          <a:p>
            <a:pPr>
              <a:lnSpc>
                <a:spcPts val="2200"/>
              </a:lnSpc>
            </a:pPr>
            <a:endParaRPr lang="es-ES" sz="1200" b="1" dirty="0" smtClean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  <a:p>
            <a:pPr>
              <a:lnSpc>
                <a:spcPts val="2200"/>
              </a:lnSpc>
            </a:pPr>
            <a:r>
              <a:rPr lang="es-ES" sz="12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Para Pacientes</a:t>
            </a:r>
          </a:p>
          <a:p>
            <a:pPr>
              <a:buFont typeface="Arial" pitchFamily="34" charset="0"/>
              <a:buChar char="•"/>
            </a:pPr>
            <a:r>
              <a:rPr lang="es-ES" sz="1200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 Agiliza trámites.</a:t>
            </a:r>
          </a:p>
          <a:p>
            <a:pPr>
              <a:buFont typeface="Arial" pitchFamily="34" charset="0"/>
              <a:buChar char="•"/>
            </a:pPr>
            <a:r>
              <a:rPr lang="es-ES" sz="1200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 Evita falsificación de firmas y adulteración de documentos.</a:t>
            </a:r>
          </a:p>
          <a:p>
            <a:pPr>
              <a:buFont typeface="Arial" pitchFamily="34" charset="0"/>
              <a:buChar char="•"/>
            </a:pPr>
            <a:r>
              <a:rPr lang="es-ES" sz="1200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 Evita pérdida del documento firmado.</a:t>
            </a:r>
          </a:p>
          <a:p>
            <a:pPr>
              <a:buFont typeface="Arial" pitchFamily="34" charset="0"/>
              <a:buChar char="•"/>
            </a:pPr>
            <a:r>
              <a:rPr lang="es-ES" sz="1200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 Garantiza la privacidad de la información.</a:t>
            </a:r>
          </a:p>
        </p:txBody>
      </p:sp>
      <p:pic>
        <p:nvPicPr>
          <p:cNvPr id="1026" name="Picture 2" descr="C:\Users\Felipe Urrea\Desktop\2014\Presentaciones\Brochure\Brochure-Servicios\11 DEC\04-9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772816"/>
            <a:ext cx="3721374" cy="3689696"/>
          </a:xfrm>
          <a:prstGeom prst="rect">
            <a:avLst/>
          </a:prstGeom>
          <a:noFill/>
        </p:spPr>
      </p:pic>
      <p:sp>
        <p:nvSpPr>
          <p:cNvPr id="9" name="8 CuadroTexto"/>
          <p:cNvSpPr txBox="1"/>
          <p:nvPr/>
        </p:nvSpPr>
        <p:spPr>
          <a:xfrm>
            <a:off x="6277407" y="6309320"/>
            <a:ext cx="2759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CL" sz="1200" b="1" dirty="0" smtClean="0">
                <a:solidFill>
                  <a:schemeClr val="bg1"/>
                </a:solidFill>
                <a:latin typeface="Helvetica" pitchFamily="2" charset="0"/>
              </a:rPr>
              <a:t>Documento Electrónico Certificado</a:t>
            </a:r>
            <a:endParaRPr lang="es-CL" sz="12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10" name="9 Imagen" descr="logo-8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520" y="0"/>
            <a:ext cx="605812" cy="90872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8815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1912</TotalTime>
  <Words>1184</Words>
  <Application>Microsoft Office PowerPoint</Application>
  <PresentationFormat>Presentación en pantalla (4:3)</PresentationFormat>
  <Paragraphs>277</Paragraphs>
  <Slides>15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6" baseType="lpstr">
      <vt:lpstr>Tema de Office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</vt:vector>
  </TitlesOfParts>
  <Company>Hewlett-Packard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Andrea Campos</dc:creator>
  <cp:lastModifiedBy>Felipe Urrea</cp:lastModifiedBy>
  <cp:revision>207</cp:revision>
  <dcterms:created xsi:type="dcterms:W3CDTF">2013-05-14T21:26:56Z</dcterms:created>
  <dcterms:modified xsi:type="dcterms:W3CDTF">2014-08-05T19:27:31Z</dcterms:modified>
</cp:coreProperties>
</file>